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83" r:id="rId7"/>
    <p:sldId id="284" r:id="rId8"/>
    <p:sldId id="261" r:id="rId9"/>
    <p:sldId id="262" r:id="rId10"/>
    <p:sldId id="263" r:id="rId11"/>
    <p:sldId id="264" r:id="rId12"/>
    <p:sldId id="265" r:id="rId13"/>
    <p:sldId id="266" r:id="rId14"/>
    <p:sldId id="268" r:id="rId15"/>
    <p:sldId id="273" r:id="rId16"/>
    <p:sldId id="269" r:id="rId17"/>
    <p:sldId id="270" r:id="rId18"/>
    <p:sldId id="271" r:id="rId19"/>
    <p:sldId id="274" r:id="rId20"/>
    <p:sldId id="276" r:id="rId21"/>
    <p:sldId id="277" r:id="rId22"/>
    <p:sldId id="279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2" y="1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DC34C-3908-4E15-A0C5-F12A7B74B6AC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10A353-ADFF-4D30-8E22-33164686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10A353-ADFF-4D30-8E22-33164686070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15B1-F8CD-40A6-A5A7-89061DC1AF8F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45D87-A7F5-4BE3-AE13-3A4D671BA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15B1-F8CD-40A6-A5A7-89061DC1AF8F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45D87-A7F5-4BE3-AE13-3A4D671BA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15B1-F8CD-40A6-A5A7-89061DC1AF8F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45D87-A7F5-4BE3-AE13-3A4D671BA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15B1-F8CD-40A6-A5A7-89061DC1AF8F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45D87-A7F5-4BE3-AE13-3A4D671BA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15B1-F8CD-40A6-A5A7-89061DC1AF8F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45D87-A7F5-4BE3-AE13-3A4D671BA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15B1-F8CD-40A6-A5A7-89061DC1AF8F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45D87-A7F5-4BE3-AE13-3A4D671BA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15B1-F8CD-40A6-A5A7-89061DC1AF8F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45D87-A7F5-4BE3-AE13-3A4D671BA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15B1-F8CD-40A6-A5A7-89061DC1AF8F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45D87-A7F5-4BE3-AE13-3A4D671BA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15B1-F8CD-40A6-A5A7-89061DC1AF8F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45D87-A7F5-4BE3-AE13-3A4D671BA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15B1-F8CD-40A6-A5A7-89061DC1AF8F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45D87-A7F5-4BE3-AE13-3A4D671BA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615B1-F8CD-40A6-A5A7-89061DC1AF8F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645D87-A7F5-4BE3-AE13-3A4D671BA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615B1-F8CD-40A6-A5A7-89061DC1AF8F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45D87-A7F5-4BE3-AE13-3A4D671BAE8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Кудряшка\Рабочий стол\ed80634257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20" y="0"/>
            <a:ext cx="9429720" cy="7072290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979713" y="1000108"/>
            <a:ext cx="4608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МА</a:t>
            </a: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ДОУ</a:t>
            </a:r>
            <a:r>
              <a:rPr kumimoji="0" lang="ru-RU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детский </a:t>
            </a:r>
            <a:r>
              <a:rPr kumimoji="0" lang="ru-RU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сад </a:t>
            </a:r>
            <a:r>
              <a:rPr kumimoji="0" lang="ru-RU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№ 112  г</a:t>
            </a:r>
            <a:r>
              <a:rPr lang="ru-RU" b="1" smtClean="0"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орода </a:t>
            </a:r>
            <a:r>
              <a:rPr kumimoji="0" lang="ru-RU" b="1" i="0" u="none" strike="noStrike" cap="none" normalizeH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Тюмени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2285992"/>
            <a:ext cx="47149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</a:rPr>
              <a:t>Проект «</a:t>
            </a:r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</a:rPr>
              <a:t> ЗИМУШКА-ЗИМА»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</a:rPr>
              <a:t>Первая младшая группа «Фантазеры»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982998"/>
            <a:ext cx="42066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Monotype Corsiva" pitchFamily="66" charset="0"/>
                <a:cs typeface="Times New Roman" pitchFamily="18" charset="0"/>
              </a:rPr>
              <a:t>Разработал</a:t>
            </a: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  <a:cs typeface="Times New Roman" pitchFamily="18" charset="0"/>
              </a:rPr>
              <a:t>:</a:t>
            </a:r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 воспитатель </a:t>
            </a:r>
            <a:r>
              <a:rPr lang="ru-RU" b="1" dirty="0" smtClean="0">
                <a:latin typeface="Monotype Corsiva" pitchFamily="66" charset="0"/>
              </a:rPr>
              <a:t>Дубровская О.Н.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78413" y="5926074"/>
            <a:ext cx="17165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ru-RU" b="1" dirty="0" smtClean="0">
                <a:latin typeface="Monotype Corsiva" pitchFamily="66" charset="0"/>
              </a:rPr>
              <a:t>     2022г</a:t>
            </a:r>
            <a:r>
              <a:rPr lang="ru-RU" b="1" dirty="0">
                <a:latin typeface="Monotype Corsiva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928794" y="571480"/>
          <a:ext cx="5500726" cy="578647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92370"/>
                <a:gridCol w="3708356"/>
              </a:tblGrid>
              <a:tr h="2893239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Социально-коммуникативное развитие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Беседы:</a:t>
                      </a:r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«Приметы зимы»,« Какая одежда нужна людям зимой?», «Зимние забавы», «Как вести себя на улице зимой?», «Птицы- наши друзья! ». </a:t>
                      </a:r>
                    </a:p>
                    <a:p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Д/и:</a:t>
                      </a:r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«Укрась</a:t>
                      </a:r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елочку</a:t>
                      </a: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«Оденем Машу на прогулку» «Собери снеговика»</a:t>
                      </a:r>
                    </a:p>
                    <a:p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Сюжетные игры:</a:t>
                      </a:r>
                      <a:r>
                        <a:rPr lang="ru-RU" sz="16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«Кукла заболела», «Кукла идёт гулять», «Идём в магазин за подарками». «Расчистим дорожки от снега», подкормка птиц.</a:t>
                      </a:r>
                    </a:p>
                  </a:txBody>
                  <a:tcPr/>
                </a:tc>
              </a:tr>
              <a:tr h="28932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Речевое развитие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Рассматривание иллюстраций  «Зимние забавы», «В зимнем лесу», «Птичья столовая».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Упражнения по звукоподражанию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голоса птиц и зверей),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Пальчиковые игры:«Снеговик», «Варежка», «Зима», «Ручки греем».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Дыхательные упражнения: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«Сдуй снежинку!», «Пузырь», «Хлопушка».</a:t>
                      </a:r>
                    </a:p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Чтение :сказка «Рукавичка»,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стихотворения и </a:t>
                      </a:r>
                      <a:r>
                        <a:rPr lang="ru-RU" sz="1600" kern="1200" baseline="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потешки</a:t>
                      </a:r>
                      <a:r>
                        <a:rPr lang="ru-RU" sz="16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 зиме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    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5e093aa581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00100" y="571480"/>
          <a:ext cx="6357982" cy="59436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37210"/>
                <a:gridCol w="4420772"/>
              </a:tblGrid>
              <a:tr h="38279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Физическое развитие:</a:t>
                      </a:r>
                    </a:p>
                    <a:p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Игры-занятия по физкультуре:</a:t>
                      </a:r>
                    </a:p>
                    <a:p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 гости к белочкам»,«Весёлые зайчата» </a:t>
                      </a:r>
                    </a:p>
                    <a:p>
                      <a:r>
                        <a:rPr lang="ru-RU" sz="1800" b="0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Зарядка: 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Комплекс «Учимся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правильно дышать»,</a:t>
                      </a:r>
                      <a:r>
                        <a:rPr lang="ru-RU" sz="18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«Воробушки».</a:t>
                      </a:r>
                    </a:p>
                    <a:p>
                      <a:r>
                        <a:rPr lang="ru-RU" sz="1800" b="0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П/и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«Зайка беленький», «Птички в гнездышке», «Заморожу!»</a:t>
                      </a:r>
                    </a:p>
                    <a:p>
                      <a:r>
                        <a:rPr lang="ru-RU" sz="1800" b="0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Игры и упражнения со снегом </a:t>
                      </a:r>
                    </a:p>
                    <a:p>
                      <a:r>
                        <a:rPr lang="ru-RU" sz="1800" b="0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Физкультминутки: 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«Мороз», «Снежинка»,«Птички-невелички», «Зайка серый».</a:t>
                      </a:r>
                    </a:p>
                    <a:p>
                      <a:r>
                        <a:rPr lang="ru-RU" sz="1800" b="0" u="none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Самомассаж</a:t>
                      </a:r>
                      <a:r>
                        <a:rPr lang="ru-RU" sz="1800" b="0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: 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Поглаживание пальцев рук и ног</a:t>
                      </a:r>
                    </a:p>
                    <a:p>
                      <a:r>
                        <a:rPr lang="ru-RU" sz="1800" b="0" u="non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Беседа: </a:t>
                      </a:r>
                      <a:r>
                        <a:rPr lang="ru-RU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«Витамины» , «Как беречь своё здоровье?».</a:t>
                      </a:r>
                    </a:p>
                  </a:txBody>
                  <a:tcPr/>
                </a:tc>
              </a:tr>
              <a:tr h="1958500">
                <a:tc>
                  <a:txBody>
                    <a:bodyPr/>
                    <a:lstStyle/>
                    <a:p>
                      <a:r>
                        <a:rPr lang="ru-RU" sz="18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Художественно-эстетическое развитие</a:t>
                      </a:r>
                      <a:endParaRPr lang="ru-RU" sz="18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Рисование «Следы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невиданных зверей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», «Снежок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порхает, кружится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…»,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«Огоньки на ёлочке».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Лепка «Снежинки»,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«Комочки для снеговика», «Снеговик»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Конструирование «Снежная горка».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Разучивание  новогодних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стихов,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песенок,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танцев,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узыкальных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714612" y="500042"/>
            <a:ext cx="3929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Monotype Corsiva" pitchFamily="66" charset="0"/>
              </a:rPr>
              <a:t>РАБОТА С РОДИТЕЛЯМИ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71604" y="1357298"/>
            <a:ext cx="5643602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1.Консультация «Новый год для малыша».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Участие в оформлении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Лепбука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«Зима»</a:t>
            </a:r>
          </a:p>
          <a:p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Помощь в оформлении группы к Новому году 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500298" y="571480"/>
            <a:ext cx="37862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ЗАКЛЮЧИТЕЛЬНЫЙ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0232" y="1428736"/>
            <a:ext cx="5072098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лепбука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«Зима».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Макет«Зимняя сказка».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Развлечение «В гости к зиме».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 проекта «Зимушка-зима»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571736" y="571480"/>
            <a:ext cx="4000528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Наблюдения на прогулке. Игры со снегом</a:t>
            </a:r>
            <a:endParaRPr lang="ru-RU" sz="2400" dirty="0"/>
          </a:p>
        </p:txBody>
      </p:sp>
      <p:pic>
        <p:nvPicPr>
          <p:cNvPr id="6" name="Рисунок 5" descr="IMG_20191205_110454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1556792"/>
            <a:ext cx="1404156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3786190"/>
            <a:ext cx="157163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 descr="https://sun3.userapi.com/sun3-16/s/v1/ig2/VqfQUH51hV81TL9eV9LZn5GQLTp9Ge3jP9JdRsFJMEqtvdTNDHLzStZAJLHMEs6BWA5SyZcc8MVpHRRt26kgDV8y.jpg?size=1626x2160&amp;quality=95&amp;type=album"/>
          <p:cNvPicPr>
            <a:picLocks noChangeAspect="1" noChangeArrowheads="1"/>
          </p:cNvPicPr>
          <p:nvPr/>
        </p:nvPicPr>
        <p:blipFill>
          <a:blip r:embed="rId5" cstate="print"/>
          <a:srcRect l="15122" t="35776" r="37352" b="25195"/>
          <a:stretch>
            <a:fillRect/>
          </a:stretch>
        </p:blipFill>
        <p:spPr bwMode="auto">
          <a:xfrm>
            <a:off x="1259632" y="1700808"/>
            <a:ext cx="1584176" cy="1728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4" name="Picture 4" descr="https://sun9-west.userapi.com/sun9-9/s/v1/ig2/RV8iOazWSKpA6AZquYZ6HLeIYJgrxYcQvBw4GmSFIx4-ZuVZ9T0mGv9Dp99oImDy9-YJYDOGg7fTDzjrT0-LG8qV.jpg?size=1600x1472&amp;quality=95&amp;type=album"/>
          <p:cNvPicPr>
            <a:picLocks noChangeAspect="1" noChangeArrowheads="1"/>
          </p:cNvPicPr>
          <p:nvPr/>
        </p:nvPicPr>
        <p:blipFill>
          <a:blip r:embed="rId6" cstate="print"/>
          <a:srcRect l="12924" t="14047" r="22457"/>
          <a:stretch>
            <a:fillRect/>
          </a:stretch>
        </p:blipFill>
        <p:spPr bwMode="auto">
          <a:xfrm>
            <a:off x="3347864" y="1556792"/>
            <a:ext cx="1706458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 r="16001"/>
          <a:stretch>
            <a:fillRect/>
          </a:stretch>
        </p:blipFill>
        <p:spPr bwMode="auto">
          <a:xfrm>
            <a:off x="1763688" y="3789040"/>
            <a:ext cx="1440160" cy="22859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8" name="Picture 8" descr="https://sun9-west.userapi.com/sun9-10/s/v1/ig2/FkNGrh5h-tPa_3_gjrw4uLRE-LsY7jqLKecFdyyAYkHZIwp6azljFbGZ-lVrIJ1lQDAS_9YcbUDYRh68OHxYFOK6.jpg?size=604x453&amp;quality=95&amp;type=album"/>
          <p:cNvPicPr>
            <a:picLocks noChangeAspect="1" noChangeArrowheads="1"/>
          </p:cNvPicPr>
          <p:nvPr/>
        </p:nvPicPr>
        <p:blipFill>
          <a:blip r:embed="rId8" cstate="print"/>
          <a:srcRect l="15020" t="25033"/>
          <a:stretch>
            <a:fillRect/>
          </a:stretch>
        </p:blipFill>
        <p:spPr bwMode="auto">
          <a:xfrm>
            <a:off x="3635896" y="3933056"/>
            <a:ext cx="2612026" cy="17281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70" name="Picture 10" descr="https://sun9-west.userapi.com/sun9-8/s/v1/ig2/k2sgN8dg7-v5aCUbZ6bTLN63KXTZJx2_QuCo9WNvvwXs01hSZbq6i0fkVM5cdYEhsmY26tDWqZt5RsCbtRE4S6ZC.jpg?size=453x604&amp;quality=95&amp;type=album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60232" y="3717032"/>
            <a:ext cx="1944216" cy="25922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428860" y="571480"/>
            <a:ext cx="421484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Экспериментирование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628800"/>
            <a:ext cx="1872208" cy="24962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1484784"/>
            <a:ext cx="1944216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290" name="Picture 2" descr="https://sun3.userapi.com/sun3-13/s/v1/ig2/p94qj4RGs42cYC4uoLp5XYBRkP9jOQzFtVpjNVa91dpYn9a5TG4FpOL6GWUQzwnJ4CFbkkXCBd3BH_zbBN3oq2cJ.jpg?size=2560x1920&amp;quality=95&amp;type=album"/>
          <p:cNvPicPr>
            <a:picLocks noChangeAspect="1" noChangeArrowheads="1"/>
          </p:cNvPicPr>
          <p:nvPr/>
        </p:nvPicPr>
        <p:blipFill>
          <a:blip r:embed="rId5" cstate="print"/>
          <a:srcRect t="9307" r="27404" b="10651"/>
          <a:stretch>
            <a:fillRect/>
          </a:stretch>
        </p:blipFill>
        <p:spPr bwMode="auto">
          <a:xfrm>
            <a:off x="6516216" y="1772816"/>
            <a:ext cx="2351145" cy="1944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s://sun3.userapi.com/sun3-10/s/v1/ig2/H-T_vgmZIysoxN8A4wpKnCkiJ_-k7oowPg3KzhKpowEtU3FWlODqu1U9jfuDAAJJ8g0uX-fpV_SISVVnV5bn25xV.jpg?size=2560x1920&amp;quality=95&amp;type=album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688" y="4509120"/>
            <a:ext cx="2082800" cy="15621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428728" y="571480"/>
            <a:ext cx="607223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РАССМАТРИВАНИЕ ИЛЛЮСТРАЦИЙ</a:t>
            </a:r>
            <a:endParaRPr lang="ru-RU" sz="2400" dirty="0"/>
          </a:p>
        </p:txBody>
      </p:sp>
      <p:pic>
        <p:nvPicPr>
          <p:cNvPr id="6" name="Рисунок 5" descr="https://sun9-37.userapi.com/impg/A3CzWd2gXsX37hmbzjHpNCYcVLmFohwZn02QxQ/8NxkQABEcp8.jpg?size=1600x1200&amp;quality=96&amp;sign=c4fc61e48a5a1303ccd458b6f5b5d3d1&amp;type=album"/>
          <p:cNvPicPr/>
          <p:nvPr/>
        </p:nvPicPr>
        <p:blipFill>
          <a:blip r:embed="rId3" cstate="print"/>
          <a:srcRect l="7143" t="3352" r="7983"/>
          <a:stretch>
            <a:fillRect/>
          </a:stretch>
        </p:blipFill>
        <p:spPr bwMode="auto">
          <a:xfrm>
            <a:off x="1979712" y="1556792"/>
            <a:ext cx="2304256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https://sun9-24.userapi.com/impg/xhG_wsQkEIrvL74hT1ex5eL_cuU3v2jMz2oKzg/l-s6mexIc3w.jpg?size=1600x1200&amp;quality=96&amp;sign=00749b9db4eaf4b26c5f2a1888f14676&amp;type=album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628800"/>
            <a:ext cx="2304256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https://sun9-11.userapi.com/impg/SeEZ1uttP-S_CVc3jsV3nqcIQu05LGON_wg_Yw/paVDNju7YAg.jpg?size=1200x1600&amp;quality=96&amp;sign=d7a4b52b19d2f1052d4defb29fa9e13b&amp;type=album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4005064"/>
            <a:ext cx="1728192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G:\СКАЗКА\СРЕДНЯЯ ГРУППА 4 КОРПУС\СТИМУЛИРОВАНИЕ\ДЕКАБРЬ 2020\ROCeec80Vdg.jpg"/>
          <p:cNvPicPr/>
          <p:nvPr/>
        </p:nvPicPr>
        <p:blipFill>
          <a:blip r:embed="rId6" cstate="print"/>
          <a:srcRect t="2581" b="8387"/>
          <a:stretch>
            <a:fillRect/>
          </a:stretch>
        </p:blipFill>
        <p:spPr bwMode="auto">
          <a:xfrm>
            <a:off x="5076056" y="3789040"/>
            <a:ext cx="1942754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214942" y="4714884"/>
            <a:ext cx="1714512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Сюжетные игры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3717032"/>
            <a:ext cx="1964532" cy="2619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340768"/>
            <a:ext cx="1785950" cy="23812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2" name="Picture 2" descr="https://sun3.userapi.com/sun3-10/s/v1/ig2/gHXFZOVQzM-MXdIQIYg0f3yw8mBhxF9Yhl-ri42lX4a8OOGeryU3Mo3oeIBvOm-uwvLTIYc7_X9pDH3nkzlc7JX6.jpg?size=604x604&amp;quality=95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1124744"/>
            <a:ext cx="2152701" cy="21527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https://sun9-north.userapi.com/sun9-86/s/v1/ig2/qoNfKWQIIvPqL8tiYa0a1fWLmumWmdqzSP1yZkMzxwN2yt1qFzotD-vyrMgg7dY48SKc31V_aVmcBg2vYoMKXJY4.jpg?size=1600x1600&amp;quality=95&amp;type=album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79912" y="980728"/>
            <a:ext cx="2087116" cy="23031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000364" y="714356"/>
            <a:ext cx="362586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  <a:endParaRPr lang="ru-RU" sz="2800" dirty="0"/>
          </a:p>
        </p:txBody>
      </p:sp>
      <p:pic>
        <p:nvPicPr>
          <p:cNvPr id="8" name="Рисунок 7" descr="https://sun9-west.userapi.com/sun9-49/s/v1/ig2/zmr8VA5Rm32jaxIzi686qRm8TwjvroL23o-hkrxGJZZ8ezd8XeC0I9njbT4GDW7FTrwKgpkvlkNmC5az-fEs74jE.jpg?size=2560x2560&amp;quality=95&amp;type=albu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484784"/>
            <a:ext cx="1578610" cy="15786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https://sun9-west.userapi.com/sun9-56/s/v1/ig2/BzMl4CvWYAF2kKhV4jMWUicf67_RpXoXtkw1JjhJ7Frsy9tXs9ro594bqN4A-JQcNz5Y4RbT4BUJvLl2AaOHRhT5.jpg?size=2560x2560&amp;quality=95&amp;type=album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484784"/>
            <a:ext cx="1597660" cy="15976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https://sun9-north.userapi.com/sun9-80/s/v1/ig2/3zIfxMx5JeFT2Nsy2vNgjTgR1SVeAEZcxAyjqWIyUGY-zQ8qT8zgmcuUd1m3gnZQMqktdf_jQKq6YsHp1-SEKJDA.jpg?size=2560x2560&amp;quality=95&amp;type=album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1484784"/>
            <a:ext cx="1539369" cy="1512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https://sun9-east.userapi.com/sun9-21/s/v1/ig2/weXzo94iNYfXuxnacFKRjmKDazBzq15VQg9ASULz1Ha0J-9xfKAw14_5_YuhpzTfH2PNqZfxrH14vv1LvOvHmmLX.jpg?size=2560x2560&amp;quality=95&amp;type=album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3212976"/>
            <a:ext cx="1584176" cy="1656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https://sun9-east.userapi.com/sun9-21/s/v1/ig2/weXzo94iNYfXuxnacFKRjmKDazBzq15VQg9ASULz1Ha0J-9xfKAw14_5_YuhpzTfH2PNqZfxrH14vv1LvOvHmmLX.jpg?size=2560x2560&amp;quality=95&amp;type=album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3212976"/>
            <a:ext cx="1512168" cy="1656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https://sun9-north.userapi.com/sun9-88/s/v1/ig2/Jlq-ouqo5r7CxPvaKMTRjo71uDHBTVL9op98cwNSHPz_dcEAWPvOL-8xQs3BpgJXX6xGKYEALvNe3kO0GA3Bzudh.jpg?size=2560x2560&amp;quality=95&amp;type=album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3212976"/>
            <a:ext cx="1661542" cy="1656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https://sun9-west.userapi.com/sun9-65/s/v1/ig2/kY_REyQ_cuFkhWR-6Tz6WPAaan_xwACfy3mbTTJVxjQLr_9SrytS8kLE9pgO8rBC5V-qYJJgIp2_NXAS4JJwLMAv.jpg?size=2560x2560&amp;quality=95&amp;type=album"/>
          <p:cNvPicPr/>
          <p:nvPr/>
        </p:nvPicPr>
        <p:blipFill>
          <a:blip r:embed="rId8" cstate="print"/>
          <a:srcRect l="10127" t="14937" b="34684"/>
          <a:stretch>
            <a:fillRect/>
          </a:stretch>
        </p:blipFill>
        <p:spPr bwMode="auto">
          <a:xfrm>
            <a:off x="1619672" y="5157192"/>
            <a:ext cx="1866900" cy="10465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G:\СКАЗКА\СРЕДНЯЯ ГРУППА 4 КОРПУС\СТИМУЛИРОВАНИЕ\ДЕКАБРЬ 2020\HV3xqjrbkNQ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03648" y="3284985"/>
            <a:ext cx="1898526" cy="1512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 descr="G:\СКАЗКА\СРЕДНЯЯ ГРУППА 4 КОРПУС\СТИМУЛИРОВАНИЕ\ДЕКАБРЬ 2020\JPLStJlzHvY.jpg"/>
          <p:cNvPicPr/>
          <p:nvPr/>
        </p:nvPicPr>
        <p:blipFill>
          <a:blip r:embed="rId10" cstate="print"/>
          <a:srcRect l="13235"/>
          <a:stretch>
            <a:fillRect/>
          </a:stretch>
        </p:blipFill>
        <p:spPr bwMode="auto">
          <a:xfrm>
            <a:off x="6516216" y="1484784"/>
            <a:ext cx="1737742" cy="15121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 descr="G:\СРЕДНЯЯ ГРУППА 4 КОРПУС\СТИМУЛИРОВАНИЕ\ФОТО ДЕКАБРЯ\SAM_6842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36096" y="5157192"/>
            <a:ext cx="1841376" cy="12961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000232" y="428604"/>
            <a:ext cx="3857652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Рисование, лепка, конструирование</a:t>
            </a:r>
            <a:endParaRPr lang="ru-RU" sz="3200" dirty="0"/>
          </a:p>
        </p:txBody>
      </p:sp>
      <p:pic>
        <p:nvPicPr>
          <p:cNvPr id="8" name="Рисунок 7" descr="https://sun9-west.userapi.com/sun9-55/s/v1/ig2/XICJbXgc-nuHBdwb9n0e6-L9i9eUUMTq_1cKeum_Zo9F1dL8inGnmbj7_tsmY7FcAXWfDlO3b2iN55OPyRihN52M.jpg?size=2560x2560&amp;quality=95&amp;type=albu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204864"/>
            <a:ext cx="1872208" cy="18722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https://sun9-west.userapi.com/sun9-7/s/v1/ig2/8917wn2wMiC5WyWeKwCgZrld6QWQYI3Yc5ufynzC-skMgYLa1qHbna_jY6n0LGjefZYLc_MnJhfQbiPqrww7Ij-R.jpg?size=998x2160&amp;quality=95&amp;type=album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988840"/>
            <a:ext cx="1512168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https://sun9-east.userapi.com/sun9-57/s/v1/ig2/iP2P7PIe8YtKRFqn_NzRpuEKq_eW5JyqNIKvf4ce6Tgk2JyNaWbfOZI6H1WWcoIDKyk-OGhNy7pP6piKpM5MCZj4.jpg?size=2560x2560&amp;quality=95&amp;type=album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1844824"/>
            <a:ext cx="2664296" cy="1944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https://sun9-west.userapi.com/sun9-54/s/v1/ig2/fgJOGW7ZnA4kBwC0KtQOEu91Baoe-8WxMyH23VZGZt8oTSYuku9K37EvL_YI3yC13-LU-41557zwDbhMCro1X13h.jpg?size=2560x1920&amp;quality=95&amp;type=album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19672" y="4437112"/>
            <a:ext cx="2476500" cy="1857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https://sun9-north.userapi.com/sun9-80/s/v1/ig2/dcxCPDUb8XZj0n6d8Xotg2oWuoWEOJQdRlB8vOi7YnUKyjuzrG1gePLr_qYEZGi4InAeWRdqrpFFBhK6mIkoiju3.jpg?size=1600x1600&amp;quality=95&amp;type=album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4365104"/>
            <a:ext cx="1940818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5e093aa581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643042" y="571480"/>
            <a:ext cx="5857916" cy="13388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700" dirty="0" smtClean="0">
                <a:solidFill>
                  <a:srgbClr val="FF0000"/>
                </a:solidFill>
                <a:latin typeface="Monotype Corsiva" pitchFamily="66" charset="0"/>
              </a:rPr>
              <a:t>Цель: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расширение представления о зиме  через различные виды детской деятельности;  приобщение родителей к созданию единого образовательного пространства вокруг ребенка.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2143116"/>
            <a:ext cx="5715040" cy="344709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Задачи:</a:t>
            </a:r>
            <a:endParaRPr lang="ru-RU" sz="2000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Расширять представления детей о зимних природных явлениях, забавах, праздниках.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Развивать исследовательский и познавательный интерес в ходе экспериментирования.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Формировать представление о безопасном поведении зимой.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Расширять и активизировать словарный запас детей.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Развивать интерес родителей к жизни детского сада и расширять формы работы с семьей.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 Воспитывать бережное отношение к природе, умение замечать красоту зимней природы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000232" y="500042"/>
            <a:ext cx="4857783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Сказка«Рукавичка». Макет.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Лепбук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/>
          </a:p>
        </p:txBody>
      </p:sp>
      <p:pic>
        <p:nvPicPr>
          <p:cNvPr id="7" name="Рисунок 6" descr="https://sun9-west.userapi.com/sun9-67/s/v1/ig2/SthLNo1dsPJsqyAYHpmqPR-YRgrRXlfQpujPUBz5ZA1ScqloQ49Z6U17Iw2C4IZ7aAofZOVeHY4nroY3EkAhoXbU.jpg?size=2560x2560&amp;quality=95&amp;type=album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4581128"/>
            <a:ext cx="2592288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https://sun9-east.userapi.com/sun9-41/s/v1/ig2/iTcMoHh5Y_1vMBtQO2iQxtwmFPzjAr-w_S0wglpJqE_vFVjhhLP4Mif3BuKB6VyrZF6eBPRVkT009JdVon_LtZz2.jpg?size=2560x2560&amp;quality=95&amp;type=album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1700808"/>
            <a:ext cx="3240360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https://sun9-west.userapi.com/sun9-4/s/v1/ig2/yy1-w9y3aVrztXRWTF7yw98BAkxH3DdU3MptgmpDfqeLDs-T7J6UthHLl_pxUvBGmOjQZ2EIORhpjuhraXnXTPBZ.jpg?size=1600x1201&amp;quality=95&amp;type=album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772816"/>
            <a:ext cx="3600400" cy="2520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42976" y="714356"/>
            <a:ext cx="6572296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Развлечения «В гости к Зиме», «Зайка в гостях у ребят», «Приключения в зимнем лесу»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https://sun9-east.userapi.com/sun9-60/s/v1/ig2/0YYnore-mFs22PFeiwxTeV8Ln4lTFaqpeZgr_BzHTsuLZZFXqV3s9YX7On4dx2ZBiEj8mXXUMgGBtJM6L8B23w7v.jpg?size=2560x2560&amp;quality=95&amp;type=albu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492896"/>
            <a:ext cx="2448272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https://sun9-east.userapi.com/sun9-34/s/v1/ig2/xndT5V2aY3ozF-XsDCr8vMC_Mf4ia7BUbKYxc2SWeqoJ7xuQztnJlhV4jX4usdwq3UTogA22O4MF1C4iD9YZBSDo.jpg?size=2560x2560&amp;quality=95&amp;type=album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348880"/>
            <a:ext cx="2304256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https://sun9-west.userapi.com/sun9-49/s/v1/ig2/1FygGC1RSjQsMGk-xXz_SaNReHdQKDbk0XeHITJ76H6N4wrFsJ1PCKgkt4j9yxITDfobiXsSAmbb3a5BxO2G0-dw.jpg?size=2560x2560&amp;quality=95&amp;type=album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2420888"/>
            <a:ext cx="2304256" cy="22322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500430" y="357166"/>
            <a:ext cx="335758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ЛИТЕРАТУРА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1142984"/>
            <a:ext cx="664373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1.Программа воспитания и обучения в детском саду «От рождения до школы»  под  редакцией Н.Е.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Т.С. Комаровой, М.А. Васильевой, М., 2011 год.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2.Теплюк С.Н. «Занятия на прогулке с малышами» М.: Мозаика-Синтез,2006.-144с.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3.Лыкова И.А. «Изобразительная деятельность в детском саду. Ранний возраст» М.: «КАПУЗ-ДИДАКТИКА», 2008. – 144с.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4.Затулина Г.Я. Развитие речи дошкольников. Первая младшая группа. – М.: Центр педагогического образования, 2013. – 160с.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5.Павлова Л.Н. Познание окружающего мира детьми третьего года жизни. Методическое пособие. – М.: Сфера, — 2013. – 144с. (Истоки).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6.Картушина М.Ю Забавы для малышей: Театрализованные развлечения для детей 2-3 лет. – М.: ТЦ Сфера, 2005. – 192с. (Ранний возраст)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117442555_large_zimniyfon11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 b="8333"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571604" y="1214422"/>
            <a:ext cx="45899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  <a:latin typeface="Monotype Corsiva" pitchFamily="66" charset="0"/>
              </a:rPr>
              <a:t>СПАСИБО   ЗА ВНИМАНИЕ!</a:t>
            </a:r>
            <a:endParaRPr lang="ru-RU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Кудряшка\Рабочий стол\b0c7ac853b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000232" y="571480"/>
            <a:ext cx="4643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Ожидаемые результаты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57356" y="1214423"/>
            <a:ext cx="5143536" cy="321470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Расширение  представления детей о зимних природных явлениях, забавах, праздниках.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Развитие исследовательского и познавательного интерес в ходе экспериментирования со снегом.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Знание детьми о безопасном поведении зимой во время прогулок.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речевой активности детей по теме «Зима».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Обогащение развивающей среды в группе.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процента родителей, проявляющих интерес к жизни детского сада</a:t>
            </a:r>
            <a:r>
              <a:rPr lang="ru-RU" dirty="0" smtClean="0"/>
              <a:t>. 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500166" y="1028343"/>
            <a:ext cx="5929354" cy="369331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Красота зимней природы, множество народных традиций даёт возможность стимулировать интерес детей и взрослых к совместной деятельности (игры, забавы, эксперименты) и позволяет устанавливать причинно – следственные связи, что способствует эмоциональному благополучию. Поддерживая стремления детей к творчеству, проект поможет детям обогатить имеющиеся знания и навыки, даст возможность использовать их, пережить радость открытий, побед и успеха. Исходя из потребностей, интересов и предпочтений детей, работа над проектом позволит каждому ребенку продвинуться вперед и обеспечить выход каждого на свой более высокий уровень.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57488" y="500042"/>
            <a:ext cx="30718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Актуальность</a:t>
            </a:r>
            <a:endParaRPr lang="ru-RU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a95b07c427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214678" y="285728"/>
            <a:ext cx="18800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Проблема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5984" y="1285860"/>
            <a:ext cx="4572016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•Недостаточное развитие связной речи дошкольников;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•Недостаточный уровень коммуникативных и познавательных навыков;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•Традиционные методы и формы организации работы не дают высокий результат.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Documents and Settings\Кудряшка\Рабочий стол\b0c7ac853b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1000100" y="714356"/>
            <a:ext cx="64294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70C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Вид проекта</a:t>
            </a:r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информационно-творческий.                                                    </a:t>
            </a:r>
            <a:r>
              <a:rPr lang="ru-RU" sz="28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Тип проекта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 - исследовательский.                                           </a:t>
            </a:r>
            <a:r>
              <a:rPr lang="ru-RU" sz="2800" b="1" i="1" dirty="0" smtClean="0">
                <a:solidFill>
                  <a:srgbClr val="0070C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Сроки реализации</a:t>
            </a:r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краткосрочный                           </a:t>
            </a:r>
            <a:r>
              <a:rPr lang="ru-RU" sz="2800" dirty="0" smtClean="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Monotype Corsiva" pitchFamily="66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70C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Участники проекта</a:t>
            </a:r>
            <a:r>
              <a:rPr lang="ru-RU" sz="2800" b="1" dirty="0" smtClean="0">
                <a:solidFill>
                  <a:srgbClr val="0070C0"/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первой младшей группы «Фантазеры», родители воспитанников,  сотрудники ДОУ.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5e093aa581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000232" y="571480"/>
            <a:ext cx="5000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Этапы  реализации проекта</a:t>
            </a:r>
            <a:endParaRPr lang="ru-RU" sz="3200" dirty="0"/>
          </a:p>
        </p:txBody>
      </p:sp>
      <p:sp>
        <p:nvSpPr>
          <p:cNvPr id="4" name="Овал 3"/>
          <p:cNvSpPr/>
          <p:nvPr/>
        </p:nvSpPr>
        <p:spPr>
          <a:xfrm>
            <a:off x="1714480" y="4929198"/>
            <a:ext cx="5572164" cy="1071570"/>
          </a:xfrm>
          <a:prstGeom prst="ellips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2071670" y="3357562"/>
            <a:ext cx="5581688" cy="1071570"/>
          </a:xfrm>
          <a:prstGeom prst="ellips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857356" y="1785926"/>
            <a:ext cx="5643602" cy="1143008"/>
          </a:xfrm>
          <a:prstGeom prst="ellipse">
            <a:avLst/>
          </a:prstGeom>
          <a:noFill/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1643050"/>
            <a:ext cx="57150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50000"/>
              </a:lnSpc>
            </a:pP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ПОДГОТОВИТЕЛЬНЫЙ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786050" y="3643314"/>
            <a:ext cx="41434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ОСНОВНОЙ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28860" y="5214950"/>
            <a:ext cx="4857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ЗАКЛЮЧИТЕЛЬНЫЙ</a:t>
            </a:r>
            <a:endParaRPr lang="ru-RU" sz="3200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4572000" y="2928934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500562" y="4500570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2071670" y="571481"/>
            <a:ext cx="47863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ПОДГОТОВИТЕЛЬНЫЙ</a:t>
            </a:r>
            <a:b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2976" y="1214422"/>
            <a:ext cx="6143668" cy="286232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Подбор необходимой литературы по теме.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Подбор двигательных упражнений и подвижных игр, комплексов пальчиковой гимнастики.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Подбор дидактических игр о сезонных явлениях природы (зима).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Подбор художественной литературы для детей.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Подбор иллюстративного материала.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Приобретение и изготовление материала для макета и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лепбука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Информирование родителей о реализации проекта.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Кудряшка\Рабочий стол\2c524c5ace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214678" y="357166"/>
            <a:ext cx="21499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ОСНОВНОЙ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85918" y="857232"/>
            <a:ext cx="50720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План реализации проекта</a:t>
            </a:r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0" y="1397000"/>
          <a:ext cx="6143668" cy="50596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47992"/>
                <a:gridCol w="4195676"/>
              </a:tblGrid>
              <a:tr h="55516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Образовательные  области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ООД,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совместная и самостоятельная деятельность в режимных моментах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15177">
                <a:tc>
                  <a:txBody>
                    <a:bodyPr/>
                    <a:lstStyle/>
                    <a:p>
                      <a:endParaRPr lang="ru-RU" sz="1800" kern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kern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800" kern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800" b="1" i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Познавательное развитие</a:t>
                      </a:r>
                      <a:endParaRPr lang="ru-RU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ООД«Красота зимы», «Зимние забавы родителей и малышей».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Конструирование : «Ай – да елочка! Хороша! Хороша». (Одна-много, большая- маленькая).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Наблюдения   за погодой (ветром, облаками, снегом и т.д.), за птицами, за работой дворника.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Игры со снегом: «Следы», «Слепим снеговика», «Раскрасим снег»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Экспериментирование: «Свойства снега», «Ледяные игрушки»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Просмотр с детьми иллюстраций: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«На чём катаются дети зимой?» «Что зимой бывает?» (погодные явления).</a:t>
                      </a: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816</Words>
  <Application>Microsoft Office PowerPoint</Application>
  <PresentationFormat>Экран (4:3)</PresentationFormat>
  <Paragraphs>110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Татьяна Фёдоровна</cp:lastModifiedBy>
  <cp:revision>17</cp:revision>
  <dcterms:created xsi:type="dcterms:W3CDTF">2020-01-11T07:16:16Z</dcterms:created>
  <dcterms:modified xsi:type="dcterms:W3CDTF">2023-02-12T16:59:09Z</dcterms:modified>
</cp:coreProperties>
</file>