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sldIdLst>
    <p:sldId id="256" r:id="rId2"/>
    <p:sldId id="257" r:id="rId3"/>
    <p:sldId id="301" r:id="rId4"/>
    <p:sldId id="258" r:id="rId5"/>
    <p:sldId id="261" r:id="rId6"/>
    <p:sldId id="262" r:id="rId7"/>
    <p:sldId id="260" r:id="rId8"/>
    <p:sldId id="263" r:id="rId9"/>
    <p:sldId id="264" r:id="rId10"/>
    <p:sldId id="294" r:id="rId11"/>
    <p:sldId id="277" r:id="rId12"/>
    <p:sldId id="296" r:id="rId13"/>
    <p:sldId id="303" r:id="rId14"/>
    <p:sldId id="297" r:id="rId15"/>
    <p:sldId id="298" r:id="rId16"/>
    <p:sldId id="278" r:id="rId17"/>
    <p:sldId id="279" r:id="rId18"/>
    <p:sldId id="274" r:id="rId19"/>
    <p:sldId id="275" r:id="rId20"/>
    <p:sldId id="299" r:id="rId21"/>
    <p:sldId id="266" r:id="rId22"/>
    <p:sldId id="271" r:id="rId23"/>
    <p:sldId id="273" r:id="rId24"/>
    <p:sldId id="272" r:id="rId25"/>
    <p:sldId id="265" r:id="rId26"/>
    <p:sldId id="302" r:id="rId27"/>
    <p:sldId id="281" r:id="rId28"/>
    <p:sldId id="283" r:id="rId29"/>
    <p:sldId id="284" r:id="rId30"/>
    <p:sldId id="285" r:id="rId31"/>
    <p:sldId id="287" r:id="rId32"/>
    <p:sldId id="289" r:id="rId33"/>
    <p:sldId id="288" r:id="rId34"/>
    <p:sldId id="290" r:id="rId35"/>
    <p:sldId id="305" r:id="rId36"/>
    <p:sldId id="306" r:id="rId37"/>
    <p:sldId id="307" r:id="rId38"/>
    <p:sldId id="291" r:id="rId39"/>
    <p:sldId id="308" r:id="rId40"/>
    <p:sldId id="292" r:id="rId41"/>
    <p:sldId id="286" r:id="rId42"/>
    <p:sldId id="304" r:id="rId43"/>
    <p:sldId id="293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30671D-FA3B-4983-81B0-0DE2EA8D4A69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64617B-02F3-4867-AD99-CE4FECEA44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4617B-02F3-4867-AD99-CE4FECEA44E6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Кисель да каша пища наша.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4617B-02F3-4867-AD99-CE4FECEA44E6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4617B-02F3-4867-AD99-CE4FECEA44E6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4617B-02F3-4867-AD99-CE4FECEA44E6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4617B-02F3-4867-AD99-CE4FECEA44E6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Итоговый </a:t>
            </a:r>
            <a:r>
              <a:rPr lang="ru-RU" smtClean="0"/>
              <a:t>продукт проекта.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4617B-02F3-4867-AD99-CE4FECEA44E6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4617B-02F3-4867-AD99-CE4FECEA44E6}" type="slidenum">
              <a:rPr lang="ru-RU" smtClean="0"/>
              <a:pPr/>
              <a:t>43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084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0094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38866" y="1270000"/>
            <a:ext cx="6576483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38866" y="133084"/>
            <a:ext cx="6576483" cy="1047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233214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1412776"/>
            <a:ext cx="7772400" cy="208766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Constantia" pitchFamily="18" charset="0"/>
                <a:ea typeface="SimHei" pitchFamily="49" charset="-122"/>
                <a:cs typeface="Aparajita" pitchFamily="34" charset="0"/>
              </a:rPr>
              <a:t>Проект</a:t>
            </a:r>
            <a:br>
              <a:rPr lang="ru-RU" sz="4800" b="1" dirty="0" smtClean="0">
                <a:solidFill>
                  <a:srgbClr val="FF0000"/>
                </a:solidFill>
                <a:latin typeface="Constantia" pitchFamily="18" charset="0"/>
                <a:ea typeface="SimHei" pitchFamily="49" charset="-122"/>
                <a:cs typeface="Aparajita" pitchFamily="34" charset="0"/>
              </a:rPr>
            </a:br>
            <a:r>
              <a:rPr lang="ru-RU" sz="4800" b="1" dirty="0" smtClean="0">
                <a:solidFill>
                  <a:srgbClr val="FF0000"/>
                </a:solidFill>
                <a:latin typeface="Constantia" pitchFamily="18" charset="0"/>
                <a:ea typeface="SimHei" pitchFamily="49" charset="-122"/>
                <a:cs typeface="Aparajita" pitchFamily="34" charset="0"/>
              </a:rPr>
              <a:t>«РУССКИЙ БАЛЬЗАМ»</a:t>
            </a:r>
            <a:br>
              <a:rPr lang="ru-RU" sz="4800" b="1" dirty="0" smtClean="0">
                <a:solidFill>
                  <a:srgbClr val="FF0000"/>
                </a:solidFill>
                <a:latin typeface="Constantia" pitchFamily="18" charset="0"/>
                <a:ea typeface="SimHei" pitchFamily="49" charset="-122"/>
                <a:cs typeface="Aparajita" pitchFamily="34" charset="0"/>
              </a:rPr>
            </a:br>
            <a:r>
              <a:rPr lang="ru-RU" sz="4800" b="1" dirty="0" smtClean="0">
                <a:solidFill>
                  <a:srgbClr val="FF0000"/>
                </a:solidFill>
                <a:latin typeface="Constantia" pitchFamily="18" charset="0"/>
                <a:ea typeface="SimHei" pitchFamily="49" charset="-122"/>
                <a:cs typeface="Aparajita" pitchFamily="34" charset="0"/>
              </a:rPr>
              <a:t>в старшей группе</a:t>
            </a:r>
            <a:endParaRPr lang="ru-RU" sz="4800" b="1" dirty="0">
              <a:solidFill>
                <a:srgbClr val="FF0000"/>
              </a:solidFill>
              <a:latin typeface="Constantia" pitchFamily="18" charset="0"/>
              <a:ea typeface="SimHei" pitchFamily="49" charset="-122"/>
              <a:cs typeface="Aparajit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720" y="4869160"/>
            <a:ext cx="6858000" cy="1655762"/>
          </a:xfr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Выполнили: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Волкова Н.Л.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Дубровская  О. Н.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Рожина М.Е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57422" y="285728"/>
            <a:ext cx="60722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 дошкольное учреждение МАДОУ детский сад №112 города Тюмени</a:t>
            </a:r>
          </a:p>
        </p:txBody>
      </p:sp>
      <p:pic>
        <p:nvPicPr>
          <p:cNvPr id="23554" name="Picture 2" descr="https://a.d-cd.net/2f439aes-19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3714752"/>
            <a:ext cx="3000396" cy="247759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4286248" y="6215082"/>
            <a:ext cx="19762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Тюмень,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2022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2 этап: «Основной»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 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5984" y="1000108"/>
            <a:ext cx="648072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  <a:defRPr/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Просмотр мультфильма по русской народной сказке «Гуси - лебеди»; «Бобик в гостях у Барбоса» .</a:t>
            </a:r>
          </a:p>
          <a:p>
            <a:pPr algn="just">
              <a:buFont typeface="Wingdings" pitchFamily="2" charset="2"/>
              <a:buChar char="v"/>
              <a:defRPr/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Развлечение «Сила киселя»,  Викторина «Молочные реки - кисельные берега».</a:t>
            </a:r>
          </a:p>
          <a:p>
            <a:pPr algn="just">
              <a:buFont typeface="Wingdings" pitchFamily="2" charset="2"/>
              <a:buChar char="v"/>
              <a:defRPr/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Дидактические игры: «Кто больше назовет блюд» «Столик, накройся!», «Варим кисель», «Расскажи о себе» (с масками овощей и фруктов),  «Какой кисель?», «Отгадай и найди».</a:t>
            </a:r>
          </a:p>
          <a:p>
            <a:pPr algn="just">
              <a:buFont typeface="Wingdings" pitchFamily="2" charset="2"/>
              <a:buChar char="v"/>
              <a:defRPr/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Подвижные игры: русская народная игра «Картошка», русская народная хороводная игра «Каравай». </a:t>
            </a:r>
          </a:p>
          <a:p>
            <a:pPr algn="just">
              <a:buFont typeface="Wingdings" pitchFamily="2" charset="2"/>
              <a:buChar char="v"/>
              <a:defRPr/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Сюжетно – ролевая игра  «Кафе  «</a:t>
            </a:r>
            <a:r>
              <a:rPr lang="ru-RU" sz="2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Вкусняшка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just">
              <a:buFont typeface="Wingdings" pitchFamily="2" charset="2"/>
              <a:buChar char="v"/>
              <a:defRPr/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Буклеты для родителей и воспитателей: «О  пользе киселя», «Мой любимый кисель» с авторскими рецептами.</a:t>
            </a:r>
          </a:p>
          <a:p>
            <a:pPr algn="just">
              <a:buFont typeface="Wingdings" pitchFamily="2" charset="2"/>
              <a:buChar char="v"/>
              <a:defRPr/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Консультация «Интересные факты о киселе как русском бальзаме».</a:t>
            </a:r>
          </a:p>
          <a:p>
            <a:pPr algn="just">
              <a:buFont typeface="Wingdings" pitchFamily="2" charset="2"/>
              <a:buChar char="v"/>
              <a:defRPr/>
            </a:pPr>
            <a:endParaRPr lang="ru-RU" sz="2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читаем - много знаем!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C:\Users\User\AppData\Local\Microsoft\Windows\INetCache\Content.Word\IMG-aac406cf3beae384f561bb7b8adc55d1-V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2214554"/>
            <a:ext cx="2500330" cy="3097484"/>
          </a:xfrm>
          <a:prstGeom prst="roundRect">
            <a:avLst/>
          </a:prstGeom>
          <a:ln w="28575">
            <a:solidFill>
              <a:srgbClr val="FFC0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C:\Users\User\AppData\Local\Microsoft\Windows\INetCache\Content.Word\IMG-0e48e7ddb6753d4c2c7b55658a894f6e-V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2143116"/>
            <a:ext cx="2314010" cy="3035398"/>
          </a:xfrm>
          <a:prstGeom prst="roundRect">
            <a:avLst/>
          </a:prstGeom>
          <a:ln w="28575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051720" y="1196752"/>
            <a:ext cx="65527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Чтение сказок  «Потерянное слово», «Кисель» (М.Е.Салтыков –Щедрин), пословиц и  поговорок о киселе, загадывание загадок.</a:t>
            </a:r>
          </a:p>
          <a:p>
            <a:pPr algn="ctr"/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Беседы с детьми о</a:t>
            </a:r>
          </a:p>
          <a:p>
            <a:pPr algn="ctr"/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прочитанном.</a:t>
            </a: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3074" name="Picture 2" descr="IMG-9888d187111fd8e76dcf2f53d7f2398f-V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3143248"/>
            <a:ext cx="2574717" cy="3424244"/>
          </a:xfrm>
          <a:prstGeom prst="roundRect">
            <a:avLst/>
          </a:prstGeom>
          <a:noFill/>
          <a:ln w="28575">
            <a:solidFill>
              <a:srgbClr val="FFC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42385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 – ролевая  игра</a:t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 «</a:t>
            </a:r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Вкусняшка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/>
          </a:p>
        </p:txBody>
      </p:sp>
      <p:pic>
        <p:nvPicPr>
          <p:cNvPr id="3" name="Рисунок 2" descr="C:\Users\User\AppData\Local\Microsoft\Windows\INetCache\Content.Word\IMG_20210125_16083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855075" y="1645331"/>
            <a:ext cx="3672409" cy="3096344"/>
          </a:xfrm>
          <a:prstGeom prst="roundRect">
            <a:avLst/>
          </a:prstGeom>
          <a:ln w="28575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C:\Users\User\AppData\Local\Microsoft\Windows\INetCache\Content.Word\IMG_20210125_161006.jpg"/>
          <p:cNvPicPr/>
          <p:nvPr/>
        </p:nvPicPr>
        <p:blipFill>
          <a:blip r:embed="rId3" cstate="print"/>
          <a:srcRect l="21739" t="20833"/>
          <a:stretch>
            <a:fillRect/>
          </a:stretch>
        </p:blipFill>
        <p:spPr bwMode="auto">
          <a:xfrm>
            <a:off x="5357818" y="3429000"/>
            <a:ext cx="3383236" cy="3240360"/>
          </a:xfrm>
          <a:prstGeom prst="roundRect">
            <a:avLst/>
          </a:prstGeom>
          <a:ln w="28575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643570" y="1357298"/>
            <a:ext cx="31432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Мы в кафе вас принимаем,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Киселем всех угощаем!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8860" y="5500702"/>
            <a:ext cx="2786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«Кисель зубам 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 порча!»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Аппликация </a:t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«Стаканчик для киселя»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Рисунок 1" descr="C:\Users\Ласточка\Desktop\ф\IMG_20210128_1023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3609" y="4000504"/>
            <a:ext cx="3429008" cy="2571756"/>
          </a:xfrm>
          <a:prstGeom prst="roundRect">
            <a:avLst/>
          </a:prstGeom>
          <a:noFill/>
          <a:ln w="28575">
            <a:solidFill>
              <a:srgbClr val="FFC000"/>
            </a:solidFill>
            <a:miter lim="800000"/>
            <a:headEnd/>
            <a:tailEnd/>
          </a:ln>
        </p:spPr>
      </p:pic>
      <p:pic>
        <p:nvPicPr>
          <p:cNvPr id="2052" name="Picture 4" descr="IMG_20210128_101713"/>
          <p:cNvPicPr>
            <a:picLocks noChangeAspect="1" noChangeArrowheads="1"/>
          </p:cNvPicPr>
          <p:nvPr/>
        </p:nvPicPr>
        <p:blipFill>
          <a:blip r:embed="rId4" cstate="print"/>
          <a:srcRect t="29940"/>
          <a:stretch>
            <a:fillRect/>
          </a:stretch>
        </p:blipFill>
        <p:spPr bwMode="auto">
          <a:xfrm>
            <a:off x="2214546" y="1285860"/>
            <a:ext cx="3429024" cy="2357454"/>
          </a:xfrm>
          <a:prstGeom prst="roundRect">
            <a:avLst/>
          </a:prstGeom>
          <a:noFill/>
          <a:ln w="28575">
            <a:solidFill>
              <a:srgbClr val="FFC000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072198" y="1571612"/>
            <a:ext cx="28575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Девочки и мальчики</a:t>
            </a:r>
          </a:p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Украсили стаканчики.</a:t>
            </a:r>
          </a:p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красивых стаканчиках Наш кисель ароматней и вкусней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8866" y="133085"/>
            <a:ext cx="6576483" cy="72414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Дидактические игры</a:t>
            </a:r>
            <a:endParaRPr lang="ru-RU" sz="3600" b="1" dirty="0"/>
          </a:p>
        </p:txBody>
      </p:sp>
      <p:pic>
        <p:nvPicPr>
          <p:cNvPr id="3" name="Рисунок 2" descr="C:\Users\User\AppData\Local\Microsoft\Windows\INetCache\Content.Word\IMG-2be607f3f08047d046bc1725ea0f5b9c-V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1285860"/>
            <a:ext cx="3071834" cy="2143140"/>
          </a:xfrm>
          <a:prstGeom prst="roundRect">
            <a:avLst/>
          </a:prstGeom>
          <a:ln w="28575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C:\Users\User\AppData\Local\Microsoft\Windows\INetCache\Content.Word\IMG-e61fa81bec9f70a311293fd3a2fc9d3d-V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1285860"/>
            <a:ext cx="2857520" cy="2143139"/>
          </a:xfrm>
          <a:prstGeom prst="roundRect">
            <a:avLst/>
          </a:prstGeom>
          <a:ln w="28575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IMG_20210127_1545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08" y="4411272"/>
            <a:ext cx="3000396" cy="2250297"/>
          </a:xfrm>
          <a:prstGeom prst="roundRect">
            <a:avLst/>
          </a:prstGeom>
          <a:noFill/>
          <a:ln w="28575">
            <a:solidFill>
              <a:srgbClr val="FFC000"/>
            </a:solidFill>
            <a:miter lim="800000"/>
            <a:headEnd/>
            <a:tailEnd/>
          </a:ln>
        </p:spPr>
      </p:pic>
      <p:pic>
        <p:nvPicPr>
          <p:cNvPr id="1027" name="Picture 3" descr="IMG_20210127_15475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0694" y="4411170"/>
            <a:ext cx="2857520" cy="2139059"/>
          </a:xfrm>
          <a:prstGeom prst="roundRect">
            <a:avLst/>
          </a:prstGeom>
          <a:noFill/>
          <a:ln w="28575">
            <a:solidFill>
              <a:srgbClr val="FFC000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643042" y="785794"/>
            <a:ext cx="7000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Речевая игра «Расскажи о себе»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71670" y="3786190"/>
            <a:ext cx="6715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Игра  «Какой кисель?», «Отгадай и найди»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игры</a:t>
            </a:r>
            <a:endParaRPr lang="ru-RU" sz="3600" b="1" dirty="0"/>
          </a:p>
        </p:txBody>
      </p:sp>
      <p:pic>
        <p:nvPicPr>
          <p:cNvPr id="3" name="Рисунок 2" descr="C:\Users\User\AppData\Local\Microsoft\Windows\INetCache\Content.Word\IMG_20210125_160221.jpg"/>
          <p:cNvPicPr/>
          <p:nvPr/>
        </p:nvPicPr>
        <p:blipFill>
          <a:blip r:embed="rId2" cstate="print"/>
          <a:srcRect l="17489"/>
          <a:stretch>
            <a:fillRect/>
          </a:stretch>
        </p:blipFill>
        <p:spPr bwMode="auto">
          <a:xfrm rot="5400000">
            <a:off x="4032907" y="1303797"/>
            <a:ext cx="2664296" cy="2162175"/>
          </a:xfrm>
          <a:prstGeom prst="roundRect">
            <a:avLst/>
          </a:prstGeom>
          <a:ln w="28575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C:\Users\User\AppData\Local\Microsoft\Windows\INetCache\Content.Word\IMG_20210125_160211.jpg"/>
          <p:cNvPicPr/>
          <p:nvPr/>
        </p:nvPicPr>
        <p:blipFill>
          <a:blip r:embed="rId3" cstate="print"/>
          <a:srcRect l="15000"/>
          <a:stretch>
            <a:fillRect/>
          </a:stretch>
        </p:blipFill>
        <p:spPr bwMode="auto">
          <a:xfrm rot="5400000">
            <a:off x="6444207" y="1340769"/>
            <a:ext cx="2736306" cy="2160240"/>
          </a:xfrm>
          <a:prstGeom prst="roundRect">
            <a:avLst/>
          </a:prstGeom>
          <a:ln w="28575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t="21957"/>
          <a:stretch>
            <a:fillRect/>
          </a:stretch>
        </p:blipFill>
        <p:spPr bwMode="auto">
          <a:xfrm>
            <a:off x="4355976" y="4077072"/>
            <a:ext cx="2049692" cy="2564904"/>
          </a:xfrm>
          <a:prstGeom prst="roundRect">
            <a:avLst/>
          </a:prstGeom>
          <a:ln w="28575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 t="21058"/>
          <a:stretch>
            <a:fillRect/>
          </a:stretch>
        </p:blipFill>
        <p:spPr bwMode="auto">
          <a:xfrm>
            <a:off x="1979712" y="4077072"/>
            <a:ext cx="2051720" cy="2591611"/>
          </a:xfrm>
          <a:prstGeom prst="roundRect">
            <a:avLst/>
          </a:prstGeom>
          <a:ln w="28575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051720" y="1268760"/>
            <a:ext cx="17910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«Каравай»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16216" y="4643446"/>
            <a:ext cx="26277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«Картошка»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8866" y="133084"/>
            <a:ext cx="6576483" cy="14237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Опытно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экспериментальная деятельность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Загадочный продукт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3" y="1844824"/>
            <a:ext cx="6540779" cy="4727448"/>
          </a:xfrm>
          <a:prstGeom prst="roundRect">
            <a:avLst/>
          </a:prstGeom>
          <a:noFill/>
          <a:ln>
            <a:solidFill>
              <a:srgbClr val="FFC000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9401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8866" y="133084"/>
            <a:ext cx="6576483" cy="14237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Опытно – экспериментальная деятельность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Необычное превращение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22" y="1643050"/>
            <a:ext cx="5933459" cy="5003424"/>
          </a:xfrm>
          <a:prstGeom prst="roundRect">
            <a:avLst/>
          </a:prstGeom>
          <a:noFill/>
          <a:ln w="28575">
            <a:solidFill>
              <a:srgbClr val="FFC000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6725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8866" y="-214338"/>
            <a:ext cx="6881606" cy="191514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Встреча  с врачом ГАУЗ ТО «Городская поликлиника №5»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Богатенковой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О.С.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292"/>
          <a:stretch>
            <a:fillRect/>
          </a:stretch>
        </p:blipFill>
        <p:spPr bwMode="auto">
          <a:xfrm>
            <a:off x="2000232" y="1428736"/>
            <a:ext cx="3672408" cy="2553468"/>
          </a:xfrm>
          <a:prstGeom prst="roundRect">
            <a:avLst/>
          </a:prstGeom>
          <a:noFill/>
          <a:ln w="28575">
            <a:solidFill>
              <a:srgbClr val="FFC000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277"/>
          <a:stretch>
            <a:fillRect/>
          </a:stretch>
        </p:blipFill>
        <p:spPr bwMode="auto">
          <a:xfrm>
            <a:off x="2071670" y="4000504"/>
            <a:ext cx="3679339" cy="2641472"/>
          </a:xfrm>
          <a:prstGeom prst="roundRect">
            <a:avLst/>
          </a:prstGeom>
          <a:noFill/>
          <a:ln w="28575">
            <a:solidFill>
              <a:srgbClr val="FFC000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57884" y="1785926"/>
            <a:ext cx="300039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5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 Ольги Сергеевны мы узнали, что кисель — очень питательное, калорийное блюдо, он содержит множество витаминов и минералов, по  их количеству прочно держит первое место среди других напитков и обладает целебными свойствами. </a:t>
            </a:r>
            <a:endParaRPr lang="ru-RU" sz="225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547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8866" y="133084"/>
            <a:ext cx="6881606" cy="106366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Экскурсия на кухню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84" y="1071546"/>
            <a:ext cx="6336704" cy="5256584"/>
          </a:xfrm>
          <a:prstGeom prst="roundRect">
            <a:avLst/>
          </a:prstGeom>
          <a:noFill/>
          <a:ln w="28575">
            <a:solidFill>
              <a:srgbClr val="FFC000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01122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проекте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57356" y="1071546"/>
            <a:ext cx="7000924" cy="5105417"/>
          </a:xfrm>
        </p:spPr>
        <p:txBody>
          <a:bodyPr>
            <a:normAutofit lnSpcReduction="10000"/>
          </a:bodyPr>
          <a:lstStyle/>
          <a:p>
            <a:pPr algn="r">
              <a:buNone/>
            </a:pPr>
            <a:r>
              <a:rPr lang="ru-RU" sz="2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«Тот, кто пьет кисель фруктовый, </a:t>
            </a:r>
          </a:p>
          <a:p>
            <a:pPr algn="r">
              <a:buNone/>
            </a:pPr>
            <a:r>
              <a:rPr lang="ru-RU" sz="2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будет сильным и здоровым».</a:t>
            </a:r>
          </a:p>
          <a:p>
            <a:pPr algn="r">
              <a:buNone/>
            </a:pPr>
            <a:endParaRPr lang="ru-RU" sz="26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Вид проекта</a:t>
            </a:r>
            <a:r>
              <a:rPr lang="ru-RU" sz="29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познавательно - исследовательский.</a:t>
            </a:r>
          </a:p>
          <a:p>
            <a:pPr>
              <a:defRPr/>
            </a:pP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Тип проекта</a:t>
            </a:r>
            <a:r>
              <a:rPr lang="ru-RU" sz="29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детско-родительский, краткосрочный.</a:t>
            </a:r>
          </a:p>
          <a:p>
            <a:pPr>
              <a:defRPr/>
            </a:pP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Участники проекта</a:t>
            </a:r>
            <a:r>
              <a:rPr lang="ru-RU" sz="29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дети старшей группы, родители, воспитатели, музыкальный руководитель.</a:t>
            </a:r>
          </a:p>
          <a:p>
            <a:pPr>
              <a:defRPr/>
            </a:pPr>
            <a:r>
              <a:rPr lang="ru-RU" sz="2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Реализация проекта</a:t>
            </a:r>
            <a:r>
              <a:rPr lang="ru-RU" sz="29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с 14 декабря </a:t>
            </a:r>
            <a:r>
              <a:rPr lang="ru-RU" sz="29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2022г</a:t>
            </a:r>
            <a:r>
              <a:rPr lang="ru-RU" sz="29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      по 25 января </a:t>
            </a:r>
            <a:r>
              <a:rPr lang="ru-RU" sz="29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2023г</a:t>
            </a:r>
            <a:r>
              <a:rPr lang="ru-RU" sz="29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  <a:defRPr/>
            </a:pPr>
            <a:endParaRPr lang="ru-RU" sz="3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Развлечение </a:t>
            </a:r>
            <a:b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«Сила киселя» </a:t>
            </a:r>
            <a:endParaRPr lang="ru-RU" sz="3600" b="1" dirty="0"/>
          </a:p>
        </p:txBody>
      </p:sp>
      <p:pic>
        <p:nvPicPr>
          <p:cNvPr id="3" name="Рисунок 2" descr="F:\СКАЗКА\СРЕДНЯЯ ГРУППА 4 КОРПУС\СТИМУЛИРОВАНИЕ\ЯНВАРЬ2021\QPCI2msU_rs.jpg"/>
          <p:cNvPicPr/>
          <p:nvPr/>
        </p:nvPicPr>
        <p:blipFill>
          <a:blip r:embed="rId2" cstate="print"/>
          <a:srcRect l="13466" b="19065"/>
          <a:stretch>
            <a:fillRect/>
          </a:stretch>
        </p:blipFill>
        <p:spPr bwMode="auto">
          <a:xfrm>
            <a:off x="2285984" y="2643182"/>
            <a:ext cx="3024336" cy="3744416"/>
          </a:xfrm>
          <a:prstGeom prst="roundRect">
            <a:avLst/>
          </a:prstGeom>
          <a:ln w="28575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F:\СКАЗКА\СРЕДНЯЯ ГРУППА 4 КОРПУС\СТИМУЛИРОВАНИЕ\ЯНВАРЬ2021\4vkS0cM5tM0.jpg"/>
          <p:cNvPicPr/>
          <p:nvPr/>
        </p:nvPicPr>
        <p:blipFill>
          <a:blip r:embed="rId3" cstate="print"/>
          <a:srcRect r="1737" b="4557"/>
          <a:stretch>
            <a:fillRect/>
          </a:stretch>
        </p:blipFill>
        <p:spPr bwMode="auto">
          <a:xfrm>
            <a:off x="5786446" y="2643182"/>
            <a:ext cx="3024336" cy="3672408"/>
          </a:xfrm>
          <a:prstGeom prst="roundRect">
            <a:avLst/>
          </a:prstGeom>
          <a:ln w="28575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57488" y="1500174"/>
            <a:ext cx="5000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 зря кисель мы пили – 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свою удаль проявили!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285728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Работа с родителями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71670" y="1071546"/>
            <a:ext cx="6643734" cy="5908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Папки – передвижки</a:t>
            </a:r>
          </a:p>
          <a:p>
            <a:pPr algn="just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«Все о пользе киселя» </a:t>
            </a:r>
          </a:p>
          <a:p>
            <a:pPr algn="just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«Эликсир здоровья и долголетия»</a:t>
            </a:r>
            <a:endParaRPr lang="ru-RU" sz="2800" b="1" dirty="0" smtClean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Консультации</a:t>
            </a:r>
            <a:endParaRPr lang="ru-RU" sz="2800" dirty="0" smtClean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«Рецепты наших бабушек»</a:t>
            </a:r>
            <a:endParaRPr lang="ru-RU" sz="2800" dirty="0" smtClean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«Интересные факты о киселе как «русском бальзаме»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 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на сайте: 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http://112sad.ru/</a:t>
            </a:r>
            <a:endParaRPr lang="ru-RU" sz="28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Буклет  </a:t>
            </a:r>
          </a:p>
          <a:p>
            <a:pPr algn="just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«Витамины в каждой кружке»</a:t>
            </a:r>
          </a:p>
          <a:p>
            <a:pPr algn="just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Семейный мастер-класс</a:t>
            </a:r>
          </a:p>
          <a:p>
            <a:pPr algn="just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«Приготовление киселя в домашних условиях»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8866" y="133084"/>
            <a:ext cx="6881606" cy="156772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Мастер-класс 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 Димы Немченко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«Варим вишневый кисель»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46" y="1643050"/>
            <a:ext cx="3142325" cy="4189767"/>
          </a:xfrm>
          <a:prstGeom prst="roundRect">
            <a:avLst/>
          </a:prstGeom>
          <a:noFill/>
          <a:ln w="28575">
            <a:solidFill>
              <a:srgbClr val="FFC000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22" y="1714488"/>
            <a:ext cx="3132348" cy="4176464"/>
          </a:xfrm>
          <a:prstGeom prst="roundRect">
            <a:avLst/>
          </a:prstGeom>
          <a:noFill/>
          <a:ln w="28575">
            <a:solidFill>
              <a:srgbClr val="FFC000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0298" y="6072206"/>
            <a:ext cx="628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Кисель получился на УРА!!!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622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142852"/>
            <a:ext cx="6881606" cy="156772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Мастер –класс  от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Саши 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Дериглазовой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«Кисель -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мультифруктовый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08" y="1785926"/>
            <a:ext cx="3024336" cy="4032448"/>
          </a:xfrm>
          <a:prstGeom prst="roundRect">
            <a:avLst/>
          </a:prstGeom>
          <a:ln w="28575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4" y="1785926"/>
            <a:ext cx="2918901" cy="4032448"/>
          </a:xfrm>
          <a:prstGeom prst="roundRect">
            <a:avLst/>
          </a:prstGeom>
          <a:noFill/>
          <a:ln w="28575">
            <a:solidFill>
              <a:srgbClr val="FFC000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71736" y="6143644"/>
            <a:ext cx="6215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Секрет нашего киселя в изобилии фруктов.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856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8866" y="133084"/>
            <a:ext cx="6881606" cy="156772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Мастер-класс от 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Валерии Елисеевой 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«Сладкий десерт из киселя»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50" y="1714488"/>
            <a:ext cx="5588124" cy="4357718"/>
          </a:xfrm>
          <a:prstGeom prst="roundRect">
            <a:avLst/>
          </a:prstGeom>
          <a:noFill/>
          <a:ln w="28575">
            <a:solidFill>
              <a:srgbClr val="FFC000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43108" y="6143644"/>
            <a:ext cx="7000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Удивительный десерт - в киселе здесь весь секрет!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355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31840" y="62068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3 этап: «Заключительный»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1772816"/>
            <a:ext cx="64087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полученных результатов и обобщение опыта </a:t>
            </a:r>
          </a:p>
          <a:p>
            <a:pPr>
              <a:spcAft>
                <a:spcPts val="0"/>
              </a:spcAft>
              <a:defRPr/>
            </a:pPr>
            <a:endParaRPr lang="ru-RU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конечного продукта «Энциклопедия здоровья от кота Киселя»</a:t>
            </a:r>
            <a:endParaRPr lang="ru-RU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Достигнутые результаты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51720" y="980727"/>
            <a:ext cx="6768752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000" lvl="6" indent="-342900" algn="just"/>
            <a:r>
              <a:rPr lang="ru-RU" sz="2000" dirty="0" smtClean="0">
                <a:solidFill>
                  <a:srgbClr val="0070C0"/>
                </a:solidFill>
              </a:rPr>
              <a:t>    	</a:t>
            </a:r>
            <a:r>
              <a:rPr lang="ru-RU" sz="2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Проект «Русский бальзам» стал еще одной ступенькой в формировании основ здорового образа жизни. </a:t>
            </a:r>
          </a:p>
          <a:p>
            <a:pPr marL="144000" lvl="6" indent="-342900" algn="just"/>
            <a:r>
              <a:rPr lang="ru-RU" sz="2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	Наши воспитанники теперь знают, что кисель – полезный продукт, который  содержит много витаминов и минералов, его регулярное употребление  повышает иммунитет, помогает им расти крепкими и жизнерадостными. </a:t>
            </a:r>
          </a:p>
          <a:p>
            <a:pPr marL="144000" lvl="6" indent="-342900" algn="just"/>
            <a:r>
              <a:rPr lang="ru-RU" sz="2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	А родители смогли убедиться, что кисель  - это полезный напиток для детей и взрослых  и  его  приготовление не  требует  много времени. </a:t>
            </a:r>
          </a:p>
          <a:p>
            <a:pPr marL="3086100" lvl="6" indent="-342900" algn="just">
              <a:buAutoNum type="arabicPeriod"/>
            </a:pP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557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литературы: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51720" y="980727"/>
            <a:ext cx="67687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AutoNum type="arabicPeriod"/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Большая энциклопедия дошкольника. - Москва: Изд-во </a:t>
            </a:r>
            <a:r>
              <a:rPr lang="ru-RU" sz="2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Аст-Пресс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2006 г. </a:t>
            </a:r>
          </a:p>
          <a:p>
            <a:pPr lvl="0" algn="just"/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Даль В.И. Словарь живого великорусского языка. - Москва: Изд-во Российской АН; Российского фонда культуры АЗЪ, 2003 г. </a:t>
            </a:r>
          </a:p>
          <a:p>
            <a:pPr lvl="0" algn="just"/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Куликовская И.Э., </a:t>
            </a:r>
            <a:r>
              <a:rPr lang="ru-RU" sz="2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Совгир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Н.Н. Детское экспериментирование.- Москва 2003 г.</a:t>
            </a:r>
          </a:p>
          <a:p>
            <a:pPr lvl="0" algn="just"/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 Л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В. Михайлова Свирская </a:t>
            </a:r>
            <a:r>
              <a:rPr lang="ru-RU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«Метод проектов в образовательной работе детского сада»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Пособие для педагогов ДОО. Москва </a:t>
            </a:r>
            <a:r>
              <a:rPr lang="ru-RU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«Просвещение»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2015г.</a:t>
            </a:r>
          </a:p>
          <a:p>
            <a:pPr algn="just"/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Куликовская И. Э, </a:t>
            </a:r>
            <a:r>
              <a:rPr lang="ru-RU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Совгир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Н. Н. Детское экспериментирование. Старший дошкольный возраст. - М.: Педагогическое общество России, 2003</a:t>
            </a:r>
          </a:p>
          <a:p>
            <a:pPr algn="just"/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6. Л.В. Соколова Воспитание ребенка в русских традициях. – М.- Айрис-Пресс, 2003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7. Русская кухня. -М.: Комсомольская правда, 2012</a:t>
            </a:r>
          </a:p>
          <a:p>
            <a:pPr algn="just"/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Соловьева Е. Как организовать поисковую деятельность детей. / Дошкольное воспитание. N 1,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2005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557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 descr="https://azukichi.net/img/frame2/frame0033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2" name="AutoShape 4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4" name="AutoShape 6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6" name="AutoShape 8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4346" y="0"/>
            <a:ext cx="9358346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142976" y="1428736"/>
            <a:ext cx="45005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99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Энциклопедия </a:t>
            </a:r>
          </a:p>
          <a:p>
            <a:pPr algn="ctr"/>
            <a:r>
              <a:rPr lang="ru-RU" sz="48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99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здоровья </a:t>
            </a:r>
          </a:p>
          <a:p>
            <a:pPr algn="ctr"/>
            <a:r>
              <a:rPr lang="ru-RU" sz="48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99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от кота Киселя</a:t>
            </a:r>
            <a:endParaRPr lang="ru-RU" sz="4800" b="1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FF99CC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8" name="Picture 2" descr="https://yt3.ggpht.com/a/AATXAJzoJVCE0LJMtSYTuBL3a2vconNbuiTAGyWB97qr4g=s900-c-k-c0xffffffff-no-rj-mo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10000"/>
          </a:blip>
          <a:srcRect/>
          <a:stretch>
            <a:fillRect/>
          </a:stretch>
        </p:blipFill>
        <p:spPr bwMode="auto">
          <a:xfrm>
            <a:off x="5286380" y="2071678"/>
            <a:ext cx="3286148" cy="3286148"/>
          </a:xfrm>
          <a:prstGeom prst="rect">
            <a:avLst/>
          </a:prstGeom>
          <a:noFill/>
        </p:spPr>
      </p:pic>
      <p:pic>
        <p:nvPicPr>
          <p:cNvPr id="37899" name="Picture 11" descr="https://funycook.ru/uploads/posts/2016-01/1454166143_16780_image_big.jpg"/>
          <p:cNvPicPr>
            <a:picLocks noChangeAspect="1" noChangeArrowheads="1"/>
          </p:cNvPicPr>
          <p:nvPr/>
        </p:nvPicPr>
        <p:blipFill>
          <a:blip r:embed="rId5" cstate="print"/>
          <a:srcRect t="3750" r="13749" b="15624"/>
          <a:stretch>
            <a:fillRect/>
          </a:stretch>
        </p:blipFill>
        <p:spPr bwMode="auto">
          <a:xfrm>
            <a:off x="5572132" y="2214554"/>
            <a:ext cx="1357322" cy="112126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9218" name="Picture 2" descr="https://im0-tub-ru.yandex.net/i?id=1038f77c590acdbffb35282fb27d58ff-l&amp;n=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72330" y="785794"/>
            <a:ext cx="1000132" cy="1000132"/>
          </a:xfrm>
          <a:prstGeom prst="rect">
            <a:avLst/>
          </a:prstGeom>
          <a:noFill/>
        </p:spPr>
      </p:pic>
      <p:pic>
        <p:nvPicPr>
          <p:cNvPr id="9220" name="Picture 4" descr="https://data2.1freewallpapers.com/download/blackberries-strawberries-raspberrie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85852" y="3643314"/>
            <a:ext cx="2500330" cy="1714512"/>
          </a:xfrm>
          <a:prstGeom prst="rect">
            <a:avLst/>
          </a:prstGeom>
          <a:noFill/>
        </p:spPr>
      </p:pic>
      <p:pic>
        <p:nvPicPr>
          <p:cNvPr id="12" name="Picture 4" descr="https://data2.1freewallpapers.com/download/blackberries-strawberries-raspberries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78" y="3643314"/>
            <a:ext cx="2500330" cy="17145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 descr="https://azukichi.net/img/frame2/frame0033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2" name="AutoShape 4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4" name="AutoShape 6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6" name="AutoShape 8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71462"/>
            <a:ext cx="9358346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142976" y="642918"/>
            <a:ext cx="75009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99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 киселе </a:t>
            </a:r>
            <a:endParaRPr lang="ru-RU" sz="4800" b="1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FF99CC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1538" y="1285860"/>
            <a:ext cx="7429552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Кисель</a:t>
            </a:r>
            <a:r>
              <a:rPr lang="ru-RU" sz="2400" b="1" i="1" dirty="0" smtClean="0">
                <a:solidFill>
                  <a:srgbClr val="FF99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сладкий десертный напиток, имеющий желеобразную структуру. Заглянув в толковый словарь Ожегова вы узнаете, что название кисель получил от слова «кислый», так как в древности он был кисломолочным продуктом. В Древней Руси кисели готовили на основе ржаных, овсяных и пшеничных отваров, кисловатых на вкус. Кисели получались упругими, как холодец. Их приходилось резать ножом. Исконно русским блюдом является овсяный кисель. Его традиционно называют «русским бальзамом».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Кисель  был чуть ли не самым любимым кушаньем наших предков. Ему точно более 1000 лет.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Со временем в кисели стали добавлять мед, варенье и ягодные сиропы. Кисели стали десертным блюдом.</a:t>
            </a:r>
          </a:p>
          <a:p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28794" y="1000108"/>
            <a:ext cx="7000924" cy="57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701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Каждый человек в нашей стране в детстве лакомился киселями, приготовленными заботливой бабушкой или мамой. Кисель еще совсем недавно был очень популярным напитком, однако в наше время о нем постепенно забывают. </a:t>
            </a:r>
            <a:endParaRPr lang="ru-RU" sz="105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indent="22701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приоритете  стали цветные питьевые йогурты, не натуральные соки, морсы, газировка </a:t>
            </a:r>
            <a:r>
              <a:rPr lang="ru-RU" sz="2800" dirty="0" smtClean="0">
                <a:solidFill>
                  <a:srgbClr val="0070C0"/>
                </a:solidFill>
                <a:ea typeface="Times New Roman" pitchFamily="18" charset="0"/>
                <a:cs typeface="Times New Roman" pitchFamily="18" charset="0"/>
              </a:rPr>
              <a:t>–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всё это в ярких упаковках выглядит очень привлекательно, так и просится в корзину для покупок, но пользы здоровью не приносит </a:t>
            </a:r>
            <a:r>
              <a:rPr lang="ru-RU" sz="2800" dirty="0" smtClean="0">
                <a:solidFill>
                  <a:srgbClr val="0070C0"/>
                </a:solidFill>
                <a:ea typeface="Times New Roman" pitchFamily="18" charset="0"/>
                <a:cs typeface="Times New Roman" pitchFamily="18" charset="0"/>
              </a:rPr>
              <a:t>–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хорошо, если не приносит вреда. </a:t>
            </a:r>
            <a:endParaRPr lang="ru-RU" sz="2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 descr="https://azukichi.net/img/frame2/frame0033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2" name="AutoShape 4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4" name="AutoShape 6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6" name="AutoShape 8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0"/>
            <a:ext cx="9358346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142976" y="642918"/>
            <a:ext cx="750099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99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Виды киселей</a:t>
            </a:r>
          </a:p>
          <a:p>
            <a:r>
              <a:rPr lang="ru-RU" sz="24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99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24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Зерновые: </a:t>
            </a:r>
          </a:p>
          <a:p>
            <a:r>
              <a:rPr lang="ru-RU" sz="24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овсяный, гороховый, </a:t>
            </a:r>
          </a:p>
          <a:p>
            <a:r>
              <a:rPr lang="ru-RU" sz="24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ячменный, ржаной и др.</a:t>
            </a:r>
          </a:p>
          <a:p>
            <a:endParaRPr lang="ru-RU" sz="2400" b="1" dirty="0" smtClean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r>
              <a:rPr lang="ru-RU" sz="24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</a:t>
            </a:r>
            <a:r>
              <a:rPr lang="ru-RU" sz="24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Молочный </a:t>
            </a:r>
          </a:p>
          <a:p>
            <a:r>
              <a:rPr lang="ru-RU" sz="24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                                  </a:t>
            </a:r>
            <a:r>
              <a:rPr lang="ru-RU" sz="24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Плодово-ягодный</a:t>
            </a:r>
          </a:p>
          <a:p>
            <a:endParaRPr lang="ru-RU" sz="2400" b="1" dirty="0" smtClean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FF99CC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endParaRPr lang="ru-RU" sz="2400" b="1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FF99CC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1538" y="1285860"/>
            <a:ext cx="58579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ru-RU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7170" name="Picture 2" descr="https://avatars.mds.yandex.net/get-zen_doc/168279/pub_5bebc7995e4dfc00aa3bf60b_5bebc7b5a6f9d100aaa28257/scale_1200"/>
          <p:cNvPicPr>
            <a:picLocks noChangeAspect="1" noChangeArrowheads="1"/>
          </p:cNvPicPr>
          <p:nvPr/>
        </p:nvPicPr>
        <p:blipFill>
          <a:blip r:embed="rId3" cstate="print"/>
          <a:srcRect l="33909"/>
          <a:stretch>
            <a:fillRect/>
          </a:stretch>
        </p:blipFill>
        <p:spPr bwMode="auto">
          <a:xfrm>
            <a:off x="6286512" y="3214686"/>
            <a:ext cx="1928826" cy="1946589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7172" name="Picture 4" descr="https://healthy-pit.ru/wp-content/uploads/2020/08/%D0%BC%D0%BE%D0%BB%D0%BE%D1%87%D0%BD%D1%8B%D0%B9-%D0%BA%D0%B8%D1%81%D0%B5%D0%BB%D1%8C.jpg"/>
          <p:cNvPicPr>
            <a:picLocks noChangeAspect="1" noChangeArrowheads="1"/>
          </p:cNvPicPr>
          <p:nvPr/>
        </p:nvPicPr>
        <p:blipFill>
          <a:blip r:embed="rId4" cstate="print"/>
          <a:srcRect l="7600" t="-6792" r="18296"/>
          <a:stretch>
            <a:fillRect/>
          </a:stretch>
        </p:blipFill>
        <p:spPr bwMode="auto">
          <a:xfrm>
            <a:off x="1285852" y="3357562"/>
            <a:ext cx="2047467" cy="1839459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7174" name="Picture 6" descr="https://eda-land.ru/images/article/orig/2018/08/svojstva-polza-i-vred-yachmenya-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428736"/>
            <a:ext cx="2000264" cy="1670273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 descr="https://azukichi.net/img/frame2/frame0033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2" name="AutoShape 4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4" name="AutoShape 6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6" name="AutoShape 8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0"/>
            <a:ext cx="9358346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142976" y="642918"/>
            <a:ext cx="75009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99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Польза киселя</a:t>
            </a:r>
            <a:endParaRPr lang="ru-RU" sz="4800" b="1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FF99CC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1538" y="1285860"/>
            <a:ext cx="58579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ru-RU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2976" y="1571612"/>
            <a:ext cx="3357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Защищает слизистую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желудка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/>
              <a:t>Читайте подробнее на WikiFood.online</a:t>
            </a:r>
            <a:endParaRPr lang="ru-RU" dirty="0"/>
          </a:p>
        </p:txBody>
      </p:sp>
      <p:pic>
        <p:nvPicPr>
          <p:cNvPr id="5122" name="Picture 2" descr="https://wikifood.online/wp-content/uploads/2019/02/geludok-1-deposi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2285992"/>
            <a:ext cx="1643074" cy="1150152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4286248" y="2828836"/>
            <a:ext cx="39290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Улучшает микрофлору кишечника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124" name="Picture 4" descr="https://wikifood.online/wp-content/uploads/2019/02/kishechnik-1-deposi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1643050"/>
            <a:ext cx="1785950" cy="1135864"/>
          </a:xfrm>
          <a:prstGeom prst="rect">
            <a:avLst/>
          </a:prstGeom>
          <a:noFill/>
          <a:ln>
            <a:solidFill>
              <a:srgbClr val="FF99CC"/>
            </a:solidFill>
          </a:ln>
        </p:spPr>
      </p:pic>
      <p:sp>
        <p:nvSpPr>
          <p:cNvPr id="13" name="Прямоугольник 12"/>
          <p:cNvSpPr/>
          <p:nvPr/>
        </p:nvSpPr>
        <p:spPr>
          <a:xfrm>
            <a:off x="2286000" y="2828836"/>
            <a:ext cx="4572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002060"/>
              </a:solidFill>
            </a:endParaRP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                 </a:t>
            </a: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                  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Помогает снизить вес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dirty="0"/>
          </a:p>
        </p:txBody>
      </p:sp>
      <p:pic>
        <p:nvPicPr>
          <p:cNvPr id="5126" name="Picture 6" descr="https://wikifood.online/wp-content/uploads/2019/03/pohudenie-ves-1-deposi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8992" y="3429000"/>
            <a:ext cx="2071702" cy="1375611"/>
          </a:xfrm>
          <a:prstGeom prst="rect">
            <a:avLst/>
          </a:prstGeom>
          <a:noFill/>
          <a:ln>
            <a:solidFill>
              <a:srgbClr val="FF99CC"/>
            </a:solidFill>
          </a:ln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1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51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1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 descr="https://azukichi.net/img/frame2/frame0033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2" name="AutoShape 4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4" name="AutoShape 6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6" name="AutoShape 8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0"/>
            <a:ext cx="9358346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142976" y="642918"/>
            <a:ext cx="75009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99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Польза киселя</a:t>
            </a:r>
            <a:endParaRPr lang="ru-RU" sz="4800" b="1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FF99CC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1538" y="1285860"/>
            <a:ext cx="58579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ru-RU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71604" y="1714488"/>
            <a:ext cx="2357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Снижает холестерин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https://wikifood.online/wp-content/uploads/2019/02/sosudi-holest-tromb-ateros-5-deposit.jpg"/>
          <p:cNvPicPr>
            <a:picLocks noChangeAspect="1" noChangeArrowheads="1"/>
          </p:cNvPicPr>
          <p:nvPr/>
        </p:nvPicPr>
        <p:blipFill>
          <a:blip r:embed="rId3" cstate="print"/>
          <a:srcRect t="18182" b="9090"/>
          <a:stretch>
            <a:fillRect/>
          </a:stretch>
        </p:blipFill>
        <p:spPr bwMode="auto">
          <a:xfrm>
            <a:off x="1285852" y="2071678"/>
            <a:ext cx="2381250" cy="1143008"/>
          </a:xfrm>
          <a:prstGeom prst="rect">
            <a:avLst/>
          </a:prstGeom>
          <a:noFill/>
          <a:ln>
            <a:solidFill>
              <a:srgbClr val="FF99CC"/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4214810" y="2828836"/>
            <a:ext cx="37862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Снижает уровень сахара в крови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dirty="0"/>
          </a:p>
        </p:txBody>
      </p:sp>
      <p:pic>
        <p:nvPicPr>
          <p:cNvPr id="3076" name="Picture 4" descr="https://wikifood.online/wp-content/uploads/2019/04/saharn-diabet-glikem-fon-deposit-1.jpg"/>
          <p:cNvPicPr>
            <a:picLocks noChangeAspect="1" noChangeArrowheads="1"/>
          </p:cNvPicPr>
          <p:nvPr/>
        </p:nvPicPr>
        <p:blipFill>
          <a:blip r:embed="rId4" cstate="print"/>
          <a:srcRect t="31437"/>
          <a:stretch>
            <a:fillRect/>
          </a:stretch>
        </p:blipFill>
        <p:spPr bwMode="auto">
          <a:xfrm>
            <a:off x="5072066" y="3929066"/>
            <a:ext cx="2381250" cy="1090609"/>
          </a:xfrm>
          <a:prstGeom prst="rect">
            <a:avLst/>
          </a:prstGeom>
          <a:noFill/>
          <a:ln>
            <a:solidFill>
              <a:srgbClr val="FF99CC"/>
            </a:solidFill>
          </a:ln>
        </p:spPr>
      </p:pic>
      <p:sp>
        <p:nvSpPr>
          <p:cNvPr id="13" name="Прямоугольник 12"/>
          <p:cNvSpPr/>
          <p:nvPr/>
        </p:nvSpPr>
        <p:spPr>
          <a:xfrm>
            <a:off x="1285852" y="3429000"/>
            <a:ext cx="25660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  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Борется с раком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78" name="Picture 6" descr="https://wikifood.online/wp-content/uploads/2019/03/rak-onko-1-deposit.jpg"/>
          <p:cNvPicPr>
            <a:picLocks noChangeAspect="1" noChangeArrowheads="1"/>
          </p:cNvPicPr>
          <p:nvPr/>
        </p:nvPicPr>
        <p:blipFill>
          <a:blip r:embed="rId5" cstate="print"/>
          <a:srcRect t="8778"/>
          <a:stretch>
            <a:fillRect/>
          </a:stretch>
        </p:blipFill>
        <p:spPr bwMode="auto">
          <a:xfrm>
            <a:off x="1571604" y="4000504"/>
            <a:ext cx="2000264" cy="1057272"/>
          </a:xfrm>
          <a:prstGeom prst="rect">
            <a:avLst/>
          </a:prstGeom>
          <a:noFill/>
          <a:ln>
            <a:solidFill>
              <a:srgbClr val="FF99CC"/>
            </a:solidFill>
          </a:ln>
        </p:spPr>
      </p:pic>
      <p:sp>
        <p:nvSpPr>
          <p:cNvPr id="16" name="Прямоугольник 15"/>
          <p:cNvSpPr/>
          <p:nvPr/>
        </p:nvSpPr>
        <p:spPr>
          <a:xfrm>
            <a:off x="3995936" y="1643050"/>
            <a:ext cx="44337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Обладает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антиоксидантным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действием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80" name="Picture 8" descr="https://wikifood.online/wp-content/uploads/2020/02/antiox-oxidative-2-2938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14942" y="2071678"/>
            <a:ext cx="1928826" cy="1188158"/>
          </a:xfrm>
          <a:prstGeom prst="rect">
            <a:avLst/>
          </a:prstGeom>
          <a:noFill/>
          <a:ln>
            <a:solidFill>
              <a:srgbClr val="FF99CC"/>
            </a:solidFill>
          </a:ln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0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08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307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 descr="https://azukichi.net/img/frame2/frame0033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2" name="AutoShape 4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4" name="AutoShape 6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6" name="AutoShape 8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0"/>
            <a:ext cx="9358346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142976" y="642919"/>
            <a:ext cx="75009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99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Наш любимый рецепт от повара детского сада</a:t>
            </a:r>
          </a:p>
          <a:p>
            <a:pPr algn="ctr"/>
            <a:endParaRPr lang="ru-RU" sz="2800" b="1" dirty="0" smtClean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FF99CC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endParaRPr lang="ru-RU" sz="2800" b="1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FF99CC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1538" y="1285860"/>
            <a:ext cx="58579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ru-RU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flipH="1">
            <a:off x="2571736" y="1357298"/>
            <a:ext cx="58886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Клюква свежая или свежезамороженная-300 грамм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Крахмал картофельный-2 столовые ложки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Сахар- от 6 до 10 ложек</a:t>
            </a:r>
          </a:p>
          <a:p>
            <a:pPr algn="just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Клюкву залить водой (3 литра) 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довести до кипения.</a:t>
            </a:r>
          </a:p>
          <a:p>
            <a:pPr algn="just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Растворить крахмал в стакане холодной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воды.</a:t>
            </a:r>
          </a:p>
          <a:p>
            <a:pPr algn="just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Закипевшие ягоды убрать шумовкой, добавить в эту воду  сахар. Затем влить тонкой струйкой в горячую воду разведенный крахмал. Непрерывно мешать, чтобы не образовались комочки. </a:t>
            </a: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098" name="Picture 2" descr="https://img1.russianfood.com/dycontent/images_upl/14/big_13629.jpg"/>
          <p:cNvPicPr>
            <a:picLocks noChangeAspect="1" noChangeArrowheads="1"/>
          </p:cNvPicPr>
          <p:nvPr/>
        </p:nvPicPr>
        <p:blipFill>
          <a:blip r:embed="rId3" cstate="print"/>
          <a:srcRect l="9539" r="7785"/>
          <a:stretch>
            <a:fillRect/>
          </a:stretch>
        </p:blipFill>
        <p:spPr bwMode="auto">
          <a:xfrm>
            <a:off x="1142976" y="1571612"/>
            <a:ext cx="1214446" cy="1167737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4100" name="Picture 4" descr="https://img1.russianfood.com/dycontent/images_upl/14/big_136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54" y="2643182"/>
            <a:ext cx="1214446" cy="104746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4102" name="Picture 6" descr="https://img1.russianfood.com/dycontent/images_upl/14/big_136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3571878"/>
            <a:ext cx="1285884" cy="1095924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409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4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1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 descr="https://azukichi.net/img/frame2/frame0033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2" name="AutoShape 4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4" name="AutoShape 6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6" name="AutoShape 8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0"/>
            <a:ext cx="9358346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142976" y="642918"/>
            <a:ext cx="75009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99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Забытые рецепты. Советуем приготовить!</a:t>
            </a:r>
          </a:p>
          <a:p>
            <a:pPr algn="ctr"/>
            <a:r>
              <a:rPr lang="ru-RU" sz="28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«Сладкий фруктовый суп»</a:t>
            </a:r>
            <a:endParaRPr lang="ru-RU" sz="2800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1538" y="1285860"/>
            <a:ext cx="58579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ru-RU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00100" y="1714488"/>
            <a:ext cx="250033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Ингредиенты: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0,5 л яблочного сока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 г кураги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50 г изюма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50 г чернослива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 г крахмала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 мл воды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ст.л. сахара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ванили щепотка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сметана при подаче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35896" y="1628800"/>
            <a:ext cx="44599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Промыть сухофрукты. Добавить яблочный сок. Поставить на огонь. Варить сухофрукты до полуготовности. В холодной воде развести крахмал. Влить тонкой струйкой в кипящую воду, непрерывно помешивая. Добавить сахар по вкусу, немного ванили. Суп подавать в горячем или холодном виде.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Вкусно со сметанкой))) Ну и густоту регулируйте сами... Мне нравится густой суп, его всё-таки едят ложками))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3929066"/>
            <a:ext cx="2143139" cy="1426296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20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 descr="https://azukichi.net/img/frame2/frame0033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2" name="AutoShape 4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4" name="AutoShape 6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6" name="AutoShape 8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1462"/>
            <a:ext cx="9358346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142976" y="642918"/>
            <a:ext cx="75009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99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Рецепт от </a:t>
            </a:r>
            <a:r>
              <a:rPr lang="ru-RU" sz="2800" b="1" dirty="0" err="1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99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Дериглазовой</a:t>
            </a:r>
            <a:r>
              <a:rPr lang="ru-RU" sz="28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99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Саши</a:t>
            </a:r>
          </a:p>
          <a:p>
            <a:pPr algn="ctr"/>
            <a:r>
              <a:rPr lang="ru-RU" sz="28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</a:t>
            </a:r>
            <a:r>
              <a:rPr lang="ru-RU" sz="2800" b="1" dirty="0" err="1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Мультифруктовый</a:t>
            </a:r>
            <a:r>
              <a:rPr lang="ru-RU" sz="28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кисель"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1538" y="1285860"/>
            <a:ext cx="58579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ru-RU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85852" y="1714488"/>
            <a:ext cx="221457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Ингредиенты:</a:t>
            </a:r>
          </a:p>
          <a:p>
            <a:pPr lvl="0"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Сок – 500 мл</a:t>
            </a:r>
          </a:p>
          <a:p>
            <a:pPr lvl="0"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Вода – 500 мл</a:t>
            </a:r>
          </a:p>
          <a:p>
            <a:pPr lvl="0"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Крахмал – 1.5 ст.л.</a:t>
            </a:r>
          </a:p>
          <a:p>
            <a:pPr lvl="0"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Сахар – 5 ст.л.</a:t>
            </a:r>
          </a:p>
          <a:p>
            <a:pPr lvl="0" algn="just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786182" y="1714488"/>
            <a:ext cx="4714908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мерной чаше смешиваем сок и 350 мл воды. Всыпаем сахар и перемешиваем. Варим кисель около 5 минут. Тем временем в 150 мл воды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разводим крахмал, перемешиваем до получения белой жидкости. Вливаем тоненькой струйкой в кисель крахмал, при этом нужно постоянно помешивать. Еще раз доводим напиток до кипения и сразу же выключаем. Кисель не должен кипеть. Даем киселю постоять и загустеть.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https://attuale.ru/wp-content/uploads/2018/09/original-1-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3357563"/>
            <a:ext cx="2500330" cy="1867434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 descr="https://azukichi.net/img/frame2/frame0033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2" name="AutoShape 4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4" name="AutoShape 6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6" name="AutoShape 8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58346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142976" y="642918"/>
            <a:ext cx="75009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99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Рецепт  от Немченко Димы</a:t>
            </a:r>
          </a:p>
          <a:p>
            <a:pPr algn="ctr"/>
            <a:r>
              <a:rPr lang="ru-RU" sz="28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«Вишневый кисель"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1538" y="1285860"/>
            <a:ext cx="58579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ru-RU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85852" y="1714488"/>
            <a:ext cx="22145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Ингредиенты:</a:t>
            </a:r>
          </a:p>
          <a:p>
            <a:pPr lvl="0" algn="just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786182" y="1714489"/>
            <a:ext cx="4786346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Замороженную вишню выкладываем  в кастрюлю. Заливаем водой и ставим на огонь. Доводим до кипения и варим около 10 минут. Разминаем ягоды и доводим до кипения. Подготовим крахмал: 2 ст. ложки растворяем в небольшом количестве холодной воды. Добавляем по вкусу сахар. Тонкой струйкой вливаем разведенный в воде крахмал. Тщательно перемешиваем. Теперь варим кисель на медленном огне до достижения нужной консистенции.. Получился великолепный, витаминный напиток для всей семьи. </a:t>
            </a:r>
          </a:p>
        </p:txBody>
      </p:sp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1142976" y="2000240"/>
            <a:ext cx="2643206" cy="2200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54545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вода – 800 мл замороженная вишня- 300 г.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сахар – 2-3 ст. л.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крахмал кукурузный– 2-4  ст. л.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545454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545454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2469" name="Picture 5" descr="https://avatars.mds.yandex.net/get-zen_doc/242954/pub_5afed3dc5f4967a269c2564a_5aff0b1f79885ea89e51d985/scale_1200"/>
          <p:cNvPicPr>
            <a:picLocks noChangeAspect="1" noChangeArrowheads="1"/>
          </p:cNvPicPr>
          <p:nvPr/>
        </p:nvPicPr>
        <p:blipFill>
          <a:blip r:embed="rId3" cstate="print"/>
          <a:srcRect l="30435" t="8282"/>
          <a:stretch>
            <a:fillRect/>
          </a:stretch>
        </p:blipFill>
        <p:spPr bwMode="auto">
          <a:xfrm>
            <a:off x="1428728" y="3714752"/>
            <a:ext cx="2286016" cy="1582351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 descr="https://azukichi.net/img/frame2/frame0033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2" name="AutoShape 4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4" name="AutoShape 6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6" name="AutoShape 8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58346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142976" y="642918"/>
            <a:ext cx="75009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99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Рецепт от Елисеевой Валерии</a:t>
            </a:r>
          </a:p>
          <a:p>
            <a:pPr algn="ctr"/>
            <a:r>
              <a:rPr lang="ru-RU" sz="28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«Сладкий десерт из киселя»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1538" y="1142984"/>
            <a:ext cx="70009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ru-RU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85852" y="1714488"/>
            <a:ext cx="22145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Ингредиенты:</a:t>
            </a:r>
          </a:p>
          <a:p>
            <a:pPr lvl="0" algn="just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4000496" y="1714489"/>
            <a:ext cx="435771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начала растворяем желатин в небольшом количестве теплой воды. Тщательно все перемешиваем до полного растворения гранул.  Затем кисель растворяем в 400 мл кипятка, так же до получения однородной массы. Добавляем сахар. Теперь в одной посуде смешиваем желатин, кисель. Разливаем наше желе по формам. Ставим в холодильник до полного застывания. </a:t>
            </a:r>
          </a:p>
        </p:txBody>
      </p:sp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1142976" y="2000240"/>
            <a:ext cx="264320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54545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Кисель  малиновый в пачке  — 1шт. 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Желатин б/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— 20 г.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Вода  — 400 мл  Сахар  — 150 г.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490" name="AutoShape 2" descr="https://babushkinadacha.ru/wp-content/uploads/2019/08/1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3494" name="Picture 6" descr="https://craftlog.com/m/i/8057795=s1280=h96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3500438"/>
            <a:ext cx="2518777" cy="1889083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 descr="https://azukichi.net/img/frame2/frame0033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2" name="AutoShape 4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4" name="AutoShape 6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6" name="AutoShape 8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0"/>
            <a:ext cx="9358346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142976" y="642918"/>
            <a:ext cx="75009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99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Давайте поиграем!</a:t>
            </a:r>
            <a:endParaRPr lang="ru-RU" sz="2800" b="1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FF99CC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1538" y="1285860"/>
            <a:ext cx="58579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ru-RU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1538" y="1142984"/>
            <a:ext cx="742955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Пальчиковая игра "Киселек" 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горе, на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горушечке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бабушка кисель варила. - 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кончики пальцев правой и левой руки соединяют, ладони расходятся под углом 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Бабушка кисель варила в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черепушечке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- 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Округленные ладони, смыкаясь, образуют горшок  - </a:t>
            </a:r>
            <a:r>
              <a:rPr lang="ru-RU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черепушечку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Бабушка ложкой киселек мешала - 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Кисть поворачивают круговыми движениями поочередно в одну и другую сторону, мешая кисель.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Сахарком посыпала. - 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Левая ладонь округлена горшочком, пальцы правой руки собраны и двигаются, словно сыплют песок.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Летит, летит соколок через бабушкин порог. 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Кисти рук скрещивают, ладонями, как крыльями, совершают махи.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Вот он крыльями забил,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черепушечку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разбил, - 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Далее несколько раз ударяют руками по бокам.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Бабушкин кисель разлил. -  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Разводят широко в стороны.</a:t>
            </a:r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 descr="https://azukichi.net/img/frame2/frame0033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2" name="AutoShape 4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4" name="AutoShape 6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6" name="AutoShape 8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0"/>
            <a:ext cx="9358346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142976" y="642918"/>
            <a:ext cx="75009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99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Отгадай загадки</a:t>
            </a:r>
            <a:endParaRPr lang="ru-RU" sz="2800" b="1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FF99CC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1538" y="1285860"/>
            <a:ext cx="58579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ru-RU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85852" y="1285860"/>
            <a:ext cx="321471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бел как снег, 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чести у всех. 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рот попал –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Там и пропал. </a:t>
            </a:r>
          </a:p>
          <a:p>
            <a:pPr algn="just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печь несут – 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Жидко, горячо; 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печи несут – 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Густо - холодно.</a:t>
            </a:r>
          </a:p>
          <a:p>
            <a:pPr algn="just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Он, как пудра нежен, бел, 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 не сахар и не мел. 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 в кисель из года в год, 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Превращает нам компот.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sovetclub.ru/tim/2ba15af9bfc3a8a9c070892cf534b3a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1214422"/>
            <a:ext cx="1928826" cy="1428177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1028" name="Picture 4" descr="https://1tulatv.ru/sites/default/files/aaeaaqaaaaaaaaeiaaaajdmyyju4ntgyltiymdctndvlos1hm2jkltk3nme5ytg5mzq3oa.jpg"/>
          <p:cNvPicPr>
            <a:picLocks noChangeAspect="1" noChangeArrowheads="1"/>
          </p:cNvPicPr>
          <p:nvPr/>
        </p:nvPicPr>
        <p:blipFill>
          <a:blip r:embed="rId4" cstate="print"/>
          <a:srcRect l="7070" t="4452"/>
          <a:stretch>
            <a:fillRect/>
          </a:stretch>
        </p:blipFill>
        <p:spPr bwMode="auto">
          <a:xfrm>
            <a:off x="3643306" y="2285992"/>
            <a:ext cx="2214578" cy="1533335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1030" name="Picture 6" descr="https://f4.love.ru/CL3IXJSrY7.jpg"/>
          <p:cNvPicPr>
            <a:picLocks noChangeAspect="1" noChangeArrowheads="1"/>
          </p:cNvPicPr>
          <p:nvPr/>
        </p:nvPicPr>
        <p:blipFill>
          <a:blip r:embed="rId5" cstate="print"/>
          <a:srcRect l="10479" r="7372"/>
          <a:stretch>
            <a:fillRect/>
          </a:stretch>
        </p:blipFill>
        <p:spPr bwMode="auto">
          <a:xfrm>
            <a:off x="6143636" y="3643314"/>
            <a:ext cx="2143140" cy="1467492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1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9" dur="1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0" dur="1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1" dur="1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" dur="1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1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0232" y="428604"/>
            <a:ext cx="6958241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2000" algn="just"/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Между тем, приготовление киселя – это просто, и этот полезный напиток часто готовят у нас в детском саду. Однако не все дети любят его пить. Почему? Ведь это полезный напиток!</a:t>
            </a:r>
          </a:p>
          <a:p>
            <a:pPr indent="450000" algn="just"/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Проведя опрос  родителей, мы узнали, что они практически не готовят дома кисель и  также как дети почти ничего не знают о его пользе для организма. </a:t>
            </a:r>
          </a:p>
          <a:p>
            <a:pPr indent="450000" algn="just"/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Совместно мы решили узнать, какие полезные свойства имеет кисель для детского организма, что такое кисель и  откуда он появился? Является ли он полезным продуктом для детей и взрослых? </a:t>
            </a:r>
          </a:p>
          <a:p>
            <a:pPr indent="450000" algn="just"/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Так возник проект «Русский бальзам». 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 descr="https://azukichi.net/img/frame2/frame0033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2" name="AutoShape 4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4" name="AutoShape 6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6" name="AutoShape 8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0"/>
            <a:ext cx="9358346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1071538" y="1285860"/>
            <a:ext cx="58579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ru-RU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331640" y="1196752"/>
            <a:ext cx="335758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дворе стоит апрель, 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Будем мы варить кисель: 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Ягод сочных приготовим, 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Сок из них мы отожмём 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крахмальчик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разведём! 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воду все опустим это, 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 кипения доведём. 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кисель из спелых ягод 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удовольствием попьём</a:t>
            </a:r>
            <a:endParaRPr lang="ru-RU" sz="2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Вера Золотова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57620" y="1000108"/>
            <a:ext cx="2589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Литературная страничка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428729" y="714356"/>
            <a:ext cx="678661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200" dirty="0" smtClean="0">
                <a:ln w="29210">
                  <a:solidFill>
                    <a:srgbClr val="C00000"/>
                  </a:solidFill>
                </a:ln>
                <a:solidFill>
                  <a:srgbClr val="FF99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Литературная страничка</a:t>
            </a:r>
            <a:endParaRPr lang="ru-RU" sz="3200" b="1" cap="none" spc="200" dirty="0">
              <a:ln w="29210">
                <a:solidFill>
                  <a:srgbClr val="C00000"/>
                </a:solidFill>
              </a:ln>
              <a:solidFill>
                <a:srgbClr val="FF99CC"/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786314" y="1214422"/>
            <a:ext cx="335758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Кисель</a:t>
            </a:r>
          </a:p>
          <a:p>
            <a:pPr fontAlgn="base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яблочками и клубникой,</a:t>
            </a:r>
          </a:p>
          <a:p>
            <a:pPr fontAlgn="base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голубикой и черникой</a:t>
            </a:r>
          </a:p>
          <a:p>
            <a:pPr fontAlgn="base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Бабушка кисель варила.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Его ложечкой месила.</a:t>
            </a:r>
          </a:p>
          <a:p>
            <a:pPr fontAlgn="base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Голубочек прилетел,</a:t>
            </a:r>
          </a:p>
          <a:p>
            <a:pPr fontAlgn="base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-Дай мне бабушка кисель!</a:t>
            </a:r>
          </a:p>
          <a:p>
            <a:pPr fontAlgn="base"/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Киселечка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я попью.</a:t>
            </a:r>
          </a:p>
          <a:p>
            <a:pPr fontAlgn="base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 все ягодки склюю.</a:t>
            </a:r>
          </a:p>
          <a:p>
            <a:pPr fontAlgn="base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Киселечек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вкусен мой,</a:t>
            </a:r>
          </a:p>
          <a:p>
            <a:pPr fontAlgn="base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Угощайся, дорогой!</a:t>
            </a:r>
          </a:p>
        </p:txBody>
      </p:sp>
      <p:pic>
        <p:nvPicPr>
          <p:cNvPr id="46089" name="Picture 9" descr="https://prioritetmed.ru/wp-content/uploads/kisel-pri-ponose-recepty-prigotovleniya-osobennosti-upotrebleniya-i-otzyvy.jpg"/>
          <p:cNvPicPr>
            <a:picLocks noChangeAspect="1" noChangeArrowheads="1"/>
          </p:cNvPicPr>
          <p:nvPr/>
        </p:nvPicPr>
        <p:blipFill>
          <a:blip r:embed="rId3" cstate="print"/>
          <a:srcRect t="9209" b="14050"/>
          <a:stretch>
            <a:fillRect/>
          </a:stretch>
        </p:blipFill>
        <p:spPr bwMode="auto">
          <a:xfrm>
            <a:off x="2051720" y="4581128"/>
            <a:ext cx="1500198" cy="736808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13" name="Picture 6" descr="https://s2.best-wallpaper.net/wallpaper/1920x1200/1206/Delicious-fruit-raspberry_1920x12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9520" y="1000108"/>
            <a:ext cx="914405" cy="571503"/>
          </a:xfrm>
          <a:prstGeom prst="ellipse">
            <a:avLst/>
          </a:prstGeom>
          <a:noFill/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608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 descr="https://azukichi.net/img/frame2/frame0033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2" name="AutoShape 4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4" name="AutoShape 6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6" name="AutoShape 8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0"/>
            <a:ext cx="9358346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142976" y="642918"/>
            <a:ext cx="75724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99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Поговорки и пословицы о киселе</a:t>
            </a:r>
          </a:p>
          <a:p>
            <a:pPr algn="ctr"/>
            <a:endParaRPr lang="ru-RU" sz="2800" b="1" dirty="0" smtClean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FF99CC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endParaRPr lang="ru-RU" sz="2800" b="1" dirty="0" smtClean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FF99CC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endParaRPr lang="ru-RU" sz="4800" b="1" dirty="0" smtClean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FF99CC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ru-RU" sz="48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99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4800" b="1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FF99CC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1538" y="1285860"/>
            <a:ext cx="58579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ru-RU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14414" y="1357298"/>
            <a:ext cx="507209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Кисель да каша вот  еда наша.</a:t>
            </a:r>
          </a:p>
          <a:p>
            <a:pPr algn="just">
              <a:buFont typeface="Arial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Беззубому каша — папаша, 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кисель — брат родной.</a:t>
            </a:r>
          </a:p>
          <a:p>
            <a:pPr algn="just">
              <a:buFont typeface="Arial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Киселю да царю — всегда место есть.</a:t>
            </a:r>
          </a:p>
          <a:p>
            <a:pPr algn="just">
              <a:buFont typeface="Arial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Киселем брюха не испортить.</a:t>
            </a:r>
          </a:p>
          <a:p>
            <a:pPr algn="just">
              <a:buFont typeface="Arial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Где кисель, тут и сел; 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где пирог, тут и лег.</a:t>
            </a:r>
          </a:p>
          <a:p>
            <a:pPr algn="just">
              <a:buFont typeface="Arial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Кисель зубам не порча.</a:t>
            </a:r>
          </a:p>
          <a:p>
            <a:pPr algn="just">
              <a:buFont typeface="Arial"/>
              <a:buChar char="•"/>
            </a:pPr>
            <a:r>
              <a:rPr lang="ru-RU" sz="2000" b="1" i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Вкусен кисель -  который сам варил.</a:t>
            </a:r>
          </a:p>
          <a:p>
            <a:pPr algn="just">
              <a:buFont typeface="Arial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Мужик простой, что кисель густой.</a:t>
            </a:r>
          </a:p>
          <a:p>
            <a:pPr algn="just">
              <a:buFont typeface="Arial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Молочные реки, кисельные берега.</a:t>
            </a:r>
          </a:p>
          <a:p>
            <a:pPr algn="just">
              <a:buFont typeface="Arial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Седьмая вода на киселе.</a:t>
            </a:r>
          </a:p>
          <a:p>
            <a:pPr algn="just">
              <a:buFont typeface="Arial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Мышь не весела, объелась киселя.</a:t>
            </a:r>
          </a:p>
          <a:p>
            <a:pPr>
              <a:buFont typeface="Arial"/>
              <a:buChar char="•"/>
            </a:pPr>
            <a:r>
              <a:rPr lang="ru-RU" sz="2000" dirty="0" smtClean="0"/>
              <a:t>Мышь не весела, объелась киселя.</a:t>
            </a:r>
            <a:endParaRPr lang="ru-RU" sz="2000" b="1" i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484784"/>
            <a:ext cx="2446369" cy="3261825"/>
          </a:xfrm>
          <a:prstGeom prst="ellipse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 descr="https://azukichi.net/img/frame2/frame0033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2" name="AutoShape 4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4" name="AutoShape 6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6" name="AutoShape 8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0"/>
            <a:ext cx="9358346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1071538" y="1285860"/>
            <a:ext cx="58579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ru-RU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331640" y="1196752"/>
            <a:ext cx="33575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57620" y="1000108"/>
            <a:ext cx="2589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Литературная страничка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428729" y="714356"/>
            <a:ext cx="678661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200" dirty="0" smtClean="0">
                <a:ln w="29210">
                  <a:solidFill>
                    <a:srgbClr val="C00000"/>
                  </a:solidFill>
                </a:ln>
                <a:solidFill>
                  <a:srgbClr val="FF99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Давайте почитаем</a:t>
            </a:r>
            <a:endParaRPr lang="ru-RU" sz="3200" b="1" cap="none" spc="200" dirty="0">
              <a:ln w="29210">
                <a:solidFill>
                  <a:srgbClr val="C00000"/>
                </a:solidFill>
              </a:ln>
              <a:solidFill>
                <a:srgbClr val="FF99CC"/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357686" y="1357298"/>
            <a:ext cx="378621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fontAlgn="base"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Василий Никулин</a:t>
            </a:r>
          </a:p>
          <a:p>
            <a:pPr fontAlgn="base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Сказка «Кисель»</a:t>
            </a:r>
          </a:p>
          <a:p>
            <a:pPr fontAlgn="base"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М.Е. Салтыков-Щедрин </a:t>
            </a:r>
          </a:p>
          <a:p>
            <a:pPr fontAlgn="base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Сказка «Кисель» -</a:t>
            </a:r>
          </a:p>
          <a:p>
            <a:pPr fontAlgn="base"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Лариса Суркова</a:t>
            </a:r>
          </a:p>
          <a:p>
            <a:pPr fontAlgn="base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«Психология для детей: сказки кота Киселя»</a:t>
            </a:r>
          </a:p>
        </p:txBody>
      </p:sp>
      <p:pic>
        <p:nvPicPr>
          <p:cNvPr id="13" name="Рисунок 12" descr="https://cf2.ppt-online.org/files2/slide/k/KFrqRnls1k9czvmD7E5IJQiyXAYVa6NtBWxMZ0/slide-8.jpg"/>
          <p:cNvPicPr/>
          <p:nvPr/>
        </p:nvPicPr>
        <p:blipFill>
          <a:blip r:embed="rId3" cstate="print">
            <a:lum contrast="10000"/>
          </a:blip>
          <a:srcRect l="6349" r="6349" b="20441"/>
          <a:stretch>
            <a:fillRect/>
          </a:stretch>
        </p:blipFill>
        <p:spPr bwMode="auto">
          <a:xfrm>
            <a:off x="1214414" y="1428736"/>
            <a:ext cx="3071834" cy="2357454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2052" name="Picture 4" descr="https://itexts.net/files/online_html/8328/i_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5" y="3499466"/>
            <a:ext cx="3643339" cy="1809525"/>
          </a:xfrm>
          <a:prstGeom prst="rect">
            <a:avLst/>
          </a:prstGeom>
          <a:noFill/>
        </p:spPr>
      </p:pic>
      <p:pic>
        <p:nvPicPr>
          <p:cNvPr id="2054" name="Picture 6" descr="https://s2.best-wallpaper.net/wallpaper/1920x1200/1206/Delicious-fruit-raspberry_1920x12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08" y="4214818"/>
            <a:ext cx="1414472" cy="884045"/>
          </a:xfrm>
          <a:prstGeom prst="rect">
            <a:avLst/>
          </a:prstGeom>
          <a:noFill/>
        </p:spPr>
      </p:pic>
      <p:pic>
        <p:nvPicPr>
          <p:cNvPr id="17" name="Picture 6" descr="https://s2.best-wallpaper.net/wallpaper/1920x1200/1206/Delicious-fruit-raspberry_1920x12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15206" y="4214818"/>
            <a:ext cx="914405" cy="571503"/>
          </a:xfrm>
          <a:prstGeom prst="ellipse">
            <a:avLst/>
          </a:prstGeom>
          <a:noFill/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 descr="https://azukichi.net/img/frame2/frame0033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2" name="AutoShape 4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4" name="AutoShape 6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6" name="AutoShape 8" descr="https://azukichi.net/img/frame2/frame0033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4346" y="0"/>
            <a:ext cx="9358346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1071538" y="1285860"/>
            <a:ext cx="58579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ru-RU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214414" y="1857364"/>
            <a:ext cx="33575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57620" y="1000108"/>
            <a:ext cx="2589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Литературная страничка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428729" y="714356"/>
            <a:ext cx="6715171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200" dirty="0" smtClean="0">
                <a:ln w="29210">
                  <a:solidFill>
                    <a:srgbClr val="C00000"/>
                  </a:solidFill>
                </a:ln>
                <a:solidFill>
                  <a:srgbClr val="FF99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Пейте кисель-</a:t>
            </a:r>
          </a:p>
          <a:p>
            <a:pPr algn="ctr"/>
            <a:r>
              <a:rPr lang="ru-RU" sz="6000" b="1" cap="none" spc="200" dirty="0" smtClean="0">
                <a:ln w="29210">
                  <a:solidFill>
                    <a:srgbClr val="C00000"/>
                  </a:solidFill>
                </a:ln>
                <a:solidFill>
                  <a:srgbClr val="FF99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на  здоровье!</a:t>
            </a:r>
            <a:endParaRPr lang="ru-RU" sz="6000" b="1" cap="none" spc="200" dirty="0">
              <a:ln w="29210">
                <a:solidFill>
                  <a:srgbClr val="C00000"/>
                </a:solidFill>
              </a:ln>
              <a:solidFill>
                <a:srgbClr val="FF99CC"/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786314" y="1214422"/>
            <a:ext cx="33575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ru-RU" sz="2000" b="1" i="1" dirty="0">
              <a:solidFill>
                <a:srgbClr val="002060"/>
              </a:solidFill>
            </a:endParaRPr>
          </a:p>
        </p:txBody>
      </p:sp>
      <p:pic>
        <p:nvPicPr>
          <p:cNvPr id="47109" name="Picture 5" descr="https://avatars.mds.yandex.net/get-zen_doc/1592246/pub_5f800e995dbc67260c364210_5f8017875dbc67260c453c4d/scale_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2571744"/>
            <a:ext cx="5286412" cy="2775366"/>
          </a:xfrm>
          <a:prstGeom prst="roundRect">
            <a:avLst/>
          </a:prstGeom>
          <a:noFill/>
          <a:ln>
            <a:solidFill>
              <a:srgbClr val="FF99CC"/>
            </a:solidFill>
          </a:ln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2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357422" y="500042"/>
            <a:ext cx="585791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211E1E"/>
              </a:solidFill>
              <a:effectLst/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solidFill>
                <a:srgbClr val="211E1E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Цель проекта:</a:t>
            </a:r>
            <a:endParaRPr lang="ru-RU" sz="4000" dirty="0" smtClean="0">
              <a:solidFill>
                <a:srgbClr val="FF0000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Формирование у </a:t>
            </a: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детей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представления о киселе, как о полезном продукте, приносящем пользу организму.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https://a.d-cd.net/2f439aes-19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4714884"/>
            <a:ext cx="2308299" cy="190609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71934" y="1214422"/>
            <a:ext cx="4770275" cy="165732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Для детей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defRPr/>
            </a:pP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Обобщение и расширение знаний детей о киселе через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познавательно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 исследовательскую деятельность.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404594" y="4933831"/>
            <a:ext cx="4546769" cy="172819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Для педагогов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defRPr/>
            </a:pP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Повышение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компетентности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вопросах формирования знаний о здоровой пище и полезном продукте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старшего дошкольного возраста.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28794" y="3000372"/>
            <a:ext cx="4752526" cy="170534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ru-RU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родителей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FontTx/>
              <a:buChar char="-"/>
              <a:defRPr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Стимулировать интерес родителей к вопросам здорового питания детей; привлечь их к участию в совместной проектной деятельности.</a:t>
            </a:r>
          </a:p>
          <a:p>
            <a:pPr algn="just">
              <a:buFontTx/>
              <a:buChar char="-"/>
              <a:defRPr/>
            </a:pPr>
            <a:endParaRPr lang="ru-RU" dirty="0" smtClean="0">
              <a:solidFill>
                <a:srgbClr val="0070C0"/>
              </a:solidFill>
            </a:endParaRPr>
          </a:p>
          <a:p>
            <a:pPr algn="just">
              <a:defRPr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 3 вопросов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835696" y="980728"/>
            <a:ext cx="7128792" cy="554461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мы знаем о </a:t>
            </a:r>
            <a:r>
              <a:rPr lang="ru-RU" sz="2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киселе? </a:t>
            </a:r>
            <a:endParaRPr lang="ru-RU" sz="2000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Кисель - это напиток.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Кисель часто дают в саду.</a:t>
            </a:r>
          </a:p>
          <a:p>
            <a:pPr lvl="0" algn="just"/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Кисель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густой, бывает с пенкой.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мы хотим </a:t>
            </a:r>
            <a:r>
              <a:rPr lang="ru-RU" sz="2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узнать?</a:t>
            </a:r>
            <a:endParaRPr lang="ru-RU" sz="2000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появился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кисель? 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приготовить вкусный кисель?</a:t>
            </a:r>
          </a:p>
          <a:p>
            <a:pPr lvl="0" algn="just"/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ещё продукты необходимы для приготовления киселя?</a:t>
            </a:r>
          </a:p>
          <a:p>
            <a:pPr lvl="0" algn="just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кисель называют «русским бальзамом»? Что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нем полезного?</a:t>
            </a:r>
          </a:p>
          <a:p>
            <a:pPr algn="just"/>
            <a:r>
              <a:rPr lang="ru-RU" sz="20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мы </a:t>
            </a:r>
            <a:r>
              <a:rPr lang="ru-RU" sz="2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узнали?</a:t>
            </a:r>
            <a:endParaRPr lang="ru-RU" sz="2000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истории киселя.</a:t>
            </a:r>
          </a:p>
          <a:p>
            <a:pPr lvl="0" algn="just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приготовить. </a:t>
            </a:r>
          </a:p>
          <a:p>
            <a:pPr lvl="0" algn="just"/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киселе содержатся витамины, минеральные вещества, белки, углеводы.</a:t>
            </a:r>
          </a:p>
          <a:p>
            <a:pPr lvl="0" algn="just"/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Кисель полезен для роста детского организма.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60648"/>
            <a:ext cx="6576483" cy="104722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работы над проектом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1340768"/>
            <a:ext cx="61744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этап: «Подготовительный»</a:t>
            </a:r>
            <a:endParaRPr lang="ru-RU" sz="2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детской и методической литературы, наглядного материала (иллюстрации, фотографии, зарисовки); дидактических игр, занятий.</a:t>
            </a: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материала для продуктивной деятельности.</a:t>
            </a: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информации через интернет.</a:t>
            </a: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Пополнение развивающей предметно-пространственной   среды.</a:t>
            </a: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с родителями «Знакомство с проектом».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352" cy="41805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260648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2 этап: «Основной»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23728" y="1052736"/>
            <a:ext cx="65527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  <a:defRPr/>
            </a:pP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Беседы: «Кисельные берега», «Этот забытый продукт».</a:t>
            </a:r>
          </a:p>
          <a:p>
            <a:pPr algn="just">
              <a:buFont typeface="Wingdings" pitchFamily="2" charset="2"/>
              <a:buChar char="v"/>
              <a:defRPr/>
            </a:pP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НОД «Кисель – исконно русский напиток», Опытно – экспериментальная деятельность «Загадочный продукт», Опытно – экспериментальная деятельность «Необычное превращение»</a:t>
            </a:r>
          </a:p>
          <a:p>
            <a:pPr lvl="0" algn="just">
              <a:buFont typeface="Wingdings" pitchFamily="2" charset="2"/>
              <a:buChar char="v"/>
              <a:defRPr/>
            </a:pP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Наблюдения: «Приготовление киселя в домашних условиях» и «Приготовление киселя в детском саду».</a:t>
            </a:r>
          </a:p>
          <a:p>
            <a:pPr algn="just">
              <a:buFont typeface="Wingdings" pitchFamily="2" charset="2"/>
              <a:buChar char="v"/>
              <a:defRPr/>
            </a:pP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Интервью с медицинским работником о положительном влиянии киселя на здоровье детей  с врачом-педиатром  ГАУЗ ТО «Городская поликлиника № 5»  </a:t>
            </a:r>
            <a:r>
              <a:rPr lang="ru-RU" sz="2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Богатенковой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 О.С.</a:t>
            </a:r>
          </a:p>
          <a:p>
            <a:pPr algn="just">
              <a:buFont typeface="Wingdings" pitchFamily="2" charset="2"/>
              <a:buChar char="v"/>
              <a:defRPr/>
            </a:pP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Художественное творчество: коллективное рисование  плаката «Польза киселя».</a:t>
            </a:r>
            <a:r>
              <a:rPr lang="ru-RU" sz="2000" dirty="0" smtClean="0"/>
              <a:t>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Аппликация «Стаканчики для киселя».</a:t>
            </a:r>
          </a:p>
          <a:p>
            <a:pPr algn="just">
              <a:buFont typeface="Wingdings" pitchFamily="2" charset="2"/>
              <a:buChar char="v"/>
              <a:defRPr/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Чтение художественной литературы:  сказка «Потерянное слово», Сказка «Кисель» Салтыков –Щедрин, Загадывание загадок и пословиц  поговорок о киселе.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1246</TotalTime>
  <Words>1776</Words>
  <Application>Microsoft Office PowerPoint</Application>
  <PresentationFormat>Экран (4:3)</PresentationFormat>
  <Paragraphs>337</Paragraphs>
  <Slides>43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Тема Office</vt:lpstr>
      <vt:lpstr>Проект «РУССКИЙ БАЛЬЗАМ» в старшей группе</vt:lpstr>
      <vt:lpstr>О проекте</vt:lpstr>
      <vt:lpstr>Актуальность</vt:lpstr>
      <vt:lpstr>Слайд 4</vt:lpstr>
      <vt:lpstr>Слайд 5</vt:lpstr>
      <vt:lpstr> Задачи проекта</vt:lpstr>
      <vt:lpstr>Метод 3 вопросов</vt:lpstr>
      <vt:lpstr>Этапы работы над проектом</vt:lpstr>
      <vt:lpstr>Слайд 9</vt:lpstr>
      <vt:lpstr>2 этап: «Основной» </vt:lpstr>
      <vt:lpstr>Мы читаем - много знаем!</vt:lpstr>
      <vt:lpstr>Сюжетно – ролевая  игра Кафе «Вкусняшка»</vt:lpstr>
      <vt:lpstr>Аппликация  «Стаканчик для киселя»</vt:lpstr>
      <vt:lpstr>Дидактические игры</vt:lpstr>
      <vt:lpstr>Подвижные игры</vt:lpstr>
      <vt:lpstr>   Опытно – экспериментальная деятельность  «Загадочный продукт» </vt:lpstr>
      <vt:lpstr>  Опытно – экспериментальная деятельность  «Необычное превращение» </vt:lpstr>
      <vt:lpstr>Встреча  с врачом ГАУЗ ТО «Городская поликлиника №5» Богатенковой О.С.</vt:lpstr>
      <vt:lpstr>    Экскурсия на кухню</vt:lpstr>
      <vt:lpstr>     Развлечение     «Сила киселя» </vt:lpstr>
      <vt:lpstr>Слайд 21</vt:lpstr>
      <vt:lpstr>    Мастер-класс   от  Димы Немченко  «Варим вишневый кисель»</vt:lpstr>
      <vt:lpstr>   Мастер –класс  от Саши  Дериглазовой  «Кисель - мультифруктовый»</vt:lpstr>
      <vt:lpstr>    Мастер-класс от   Валерии Елисеевой  «Сладкий десерт из киселя»</vt:lpstr>
      <vt:lpstr>Слайд 25</vt:lpstr>
      <vt:lpstr> Достигнутые результаты </vt:lpstr>
      <vt:lpstr>Список литературы: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БАЛЬЗАМ</dc:title>
  <dc:creator>User</dc:creator>
  <cp:lastModifiedBy>User</cp:lastModifiedBy>
  <cp:revision>166</cp:revision>
  <dcterms:created xsi:type="dcterms:W3CDTF">2021-01-21T09:17:17Z</dcterms:created>
  <dcterms:modified xsi:type="dcterms:W3CDTF">2023-02-06T10:47:35Z</dcterms:modified>
</cp:coreProperties>
</file>