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71" r:id="rId4"/>
    <p:sldId id="287" r:id="rId5"/>
    <p:sldId id="270" r:id="rId6"/>
    <p:sldId id="286" r:id="rId7"/>
    <p:sldId id="285" r:id="rId8"/>
    <p:sldId id="288" r:id="rId9"/>
    <p:sldId id="283" r:id="rId10"/>
    <p:sldId id="282" r:id="rId11"/>
    <p:sldId id="281" r:id="rId12"/>
    <p:sldId id="280" r:id="rId13"/>
    <p:sldId id="279" r:id="rId14"/>
    <p:sldId id="278" r:id="rId15"/>
    <p:sldId id="277" r:id="rId16"/>
    <p:sldId id="276" r:id="rId17"/>
    <p:sldId id="275" r:id="rId18"/>
    <p:sldId id="274" r:id="rId19"/>
    <p:sldId id="273" r:id="rId20"/>
    <p:sldId id="289" r:id="rId21"/>
    <p:sldId id="29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3339803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:«Искусство, традиции и обычаи народов России и родного края»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Подтема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«Русские народные музыкальные инструменты»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886200"/>
            <a:ext cx="8136904" cy="1752600"/>
          </a:xfrm>
        </p:spPr>
        <p:txBody>
          <a:bodyPr>
            <a:normAutofit/>
          </a:bodyPr>
          <a:lstStyle/>
          <a:p>
            <a:pPr algn="r"/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</a:t>
            </a:r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руководитель Арзамасова М. Н.</a:t>
            </a:r>
            <a:endParaRPr lang="ru-RU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713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964488" cy="64807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Музыкальные кубики</a:t>
            </a:r>
          </a:p>
          <a:p>
            <a:pPr marL="0" indent="0" algn="ctr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User\.fontconfig\Downloads\Desktop\ДОКУМЕНТАЦИЯ-2021-22г.г\УЧЕБ.-2021-22г\СТИМУЛИРОВАНИЕ\Март\Новая папка\IMG_20220322_101401_1.jpg"/>
          <p:cNvPicPr/>
          <p:nvPr/>
        </p:nvPicPr>
        <p:blipFill>
          <a:blip r:embed="rId2" cstate="print"/>
          <a:srcRect l="12411" t="42353" r="15688"/>
          <a:stretch>
            <a:fillRect/>
          </a:stretch>
        </p:blipFill>
        <p:spPr bwMode="auto">
          <a:xfrm>
            <a:off x="755576" y="908720"/>
            <a:ext cx="7587927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38805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 – подвижная игра «Оркестр»</a:t>
            </a:r>
          </a:p>
          <a:p>
            <a:pPr marL="0" indent="0" algn="ctr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User\.fontconfig\Downloads\Desktop\ДОКУМЕНТАЦИЯ-2021-22г.г\УЧЕБ.-2021-22г\СТИМУЛИРОВАНИЕ\Ноябрь-2022г\Участие\Кирюшка и Андрюшка-18.11.22г\изображение_viber_2022-11-18_08-43-07-633.jpg"/>
          <p:cNvPicPr/>
          <p:nvPr/>
        </p:nvPicPr>
        <p:blipFill>
          <a:blip r:embed="rId2" cstate="print"/>
          <a:srcRect t="22395"/>
          <a:stretch>
            <a:fillRect/>
          </a:stretch>
        </p:blipFill>
        <p:spPr bwMode="auto">
          <a:xfrm>
            <a:off x="395536" y="1124744"/>
            <a:ext cx="828092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38805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User\.fontconfig\Downloads\Desktop\ДОКУМЕНТАЦИЯ-2021-22г.г\УЧЕБ.-2021-22г\СТИМУЛИРОВАНИЕ\Ноябрь-2022г\Участие\Кирюшка и Андрюшка-18.11.22г\изображение_viber_2022-11-18_08-43-16-685.jpg"/>
          <p:cNvPicPr>
            <a:picLocks noGrp="1"/>
          </p:cNvPicPr>
          <p:nvPr>
            <p:ph idx="1"/>
          </p:nvPr>
        </p:nvPicPr>
        <p:blipFill>
          <a:blip r:embed="rId2" cstate="print"/>
          <a:srcRect l="7708" t="13937" r="5621"/>
          <a:stretch>
            <a:fillRect/>
          </a:stretch>
        </p:blipFill>
        <p:spPr bwMode="auto">
          <a:xfrm>
            <a:off x="539552" y="476672"/>
            <a:ext cx="8167060" cy="590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388053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Развлечение  «Экскурсия в магазин народных инструментов»</a:t>
            </a:r>
          </a:p>
          <a:p>
            <a:pPr marL="0" indent="0" algn="just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User\Pictures\Downloads\Desktop\ДОКУМЕНТАЦИЯ-2021-22г.г\УЧЕБ.-2021-22г\СТИМУЛИРОВАНИЕ\Апрель\21.04.2022г\IMG_20220421_102229.jpg"/>
          <p:cNvPicPr/>
          <p:nvPr/>
        </p:nvPicPr>
        <p:blipFill>
          <a:blip r:embed="rId2" cstate="print"/>
          <a:srcRect l="23878" t="25916" r="15883" b="13297"/>
          <a:stretch>
            <a:fillRect/>
          </a:stretch>
        </p:blipFill>
        <p:spPr bwMode="auto">
          <a:xfrm>
            <a:off x="1043608" y="620688"/>
            <a:ext cx="6768752" cy="60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388053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</a:p>
          <a:p>
            <a:pPr marL="0" indent="0" algn="ctr">
              <a:buNone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Выступление на родительском собрании «Использование ДМИ в музыкальном развитии дошкольников»</a:t>
            </a:r>
          </a:p>
          <a:p>
            <a:pPr marL="0" indent="0">
              <a:buNone/>
            </a:pP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User\Pictures\Downloads\Desktop\cYw0Eo-WtgX8k1ZtuY978HHrKIa9_6IPC3QyqZHZtxU1X2sQi-jG63Q9l24Mf3rr8ErHg37cfzOF4_Z6iqJfamam.jpg"/>
          <p:cNvPicPr/>
          <p:nvPr/>
        </p:nvPicPr>
        <p:blipFill>
          <a:blip r:embed="rId2" cstate="print"/>
          <a:srcRect l="1473" t="53682" r="50870" b="1740"/>
          <a:stretch>
            <a:fillRect/>
          </a:stretch>
        </p:blipFill>
        <p:spPr bwMode="auto">
          <a:xfrm>
            <a:off x="1475656" y="1484784"/>
            <a:ext cx="5616624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388053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User\Pictures\Downloads\Desktop\cYw0Eo-WtgX8k1ZtuY978HHrKIa9_6IPC3QyqZHZtxU1X2sQi-jG63Q9l24Mf3rr8ErHg37cfzOF4_Z6iqJfamam.jpg"/>
          <p:cNvPicPr>
            <a:picLocks noGrp="1"/>
          </p:cNvPicPr>
          <p:nvPr>
            <p:ph idx="1"/>
          </p:nvPr>
        </p:nvPicPr>
        <p:blipFill>
          <a:blip r:embed="rId2" cstate="print"/>
          <a:srcRect l="13922" t="4418" r="10710" b="50736"/>
          <a:stretch>
            <a:fillRect/>
          </a:stretch>
        </p:blipFill>
        <p:spPr bwMode="auto">
          <a:xfrm>
            <a:off x="179388" y="764705"/>
            <a:ext cx="8641084" cy="533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388053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964488" cy="64807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Ширмы с консультациями для родителей</a:t>
            </a:r>
          </a:p>
          <a:p>
            <a:pPr marL="0" indent="0" algn="ctr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User\Pictures\Downloads\Desktop\ДОКУМЕНТАЦИЯ-2021-22г.г\УЧЕБ.-2021-22г\СТИМУЛИРОВАНИЕ\АВГУСТ\Новая папка\IMG_20220822_123655_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836712"/>
            <a:ext cx="7848872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388053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User\Pictures\Downloads\Desktop\ДОКУМЕНТАЦИЯ-2021-22г.г\УЧЕБ.-2021-22г\СТИМУЛИРОВАНИЕ\Апрель\Образ среда\IMG_20220421_125003.jpg"/>
          <p:cNvPicPr>
            <a:picLocks noGrp="1"/>
          </p:cNvPicPr>
          <p:nvPr>
            <p:ph idx="1"/>
          </p:nvPr>
        </p:nvPicPr>
        <p:blipFill>
          <a:blip r:embed="rId2" cstate="print"/>
          <a:srcRect t="20760" b="15061"/>
          <a:stretch>
            <a:fillRect/>
          </a:stretch>
        </p:blipFill>
        <p:spPr bwMode="auto">
          <a:xfrm>
            <a:off x="251520" y="404664"/>
            <a:ext cx="8640960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388053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User\.fontconfig\Downloads\Desktop\ДОКУМЕНТАЦИЯ-2021-22г.г\УЧЕБ.-2021-22г\СТИМУЛИРОВАНИЕ\Апрель\Образ среда\IMG_20220421_131651_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8640"/>
            <a:ext cx="8244136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388053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User\.fontconfig\Downloads\Desktop\ДОКУМЕНТАЦИЯ-2021-22г.г\УЧЕБ.-2021-22г\СТИМУЛИРОВАНИЕ\ЯНВАРЬ-2023г\Оформление\Приёмные\IMG_20230120_103704.jpg"/>
          <p:cNvPicPr>
            <a:picLocks noGrp="1"/>
          </p:cNvPicPr>
          <p:nvPr>
            <p:ph idx="1"/>
          </p:nvPr>
        </p:nvPicPr>
        <p:blipFill>
          <a:blip r:embed="rId2" cstate="print"/>
          <a:srcRect t="4255" b="5106"/>
          <a:stretch>
            <a:fillRect/>
          </a:stretch>
        </p:blipFill>
        <p:spPr bwMode="auto">
          <a:xfrm>
            <a:off x="251520" y="404664"/>
            <a:ext cx="8712968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38805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 fontScale="925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Название проекта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«Русские народные музыкальные инструменты»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Вид проекта: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краткосрочный,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музыкально-творческий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Участники проекта: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дети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подготовительной группы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группы, родители, воспитатели группы.  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 проекта: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Закрепить у детей знания о русских, народных музыкальных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инструментах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приёмах игры на них.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*Обогатить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их знания о русских народных инструментах.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*Развивать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чувство ритма, тембровый и ладовый слух, творческие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способности.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*Воспитывать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чувство уважения к культуре своего народа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Работа с родителями: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Оформление ширм в прихожих с консультациями по теме проекта.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*Выступление на родительском собрании с привлечением родителей к практической деятельности.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Arial" charset="0"/>
              <a:buChar char="•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User\.fontconfig\Downloads\Desktop\Музыкальные картинки\image (4)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5445224"/>
            <a:ext cx="261937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388053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endParaRPr lang="ru-RU" sz="5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Литература:</a:t>
            </a:r>
          </a:p>
          <a:p>
            <a:pPr>
              <a:buNone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Основная 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образовательная программа дошкольного образования </a:t>
            </a:r>
            <a:r>
              <a:rPr lang="ru-RU" sz="5000" i="1" dirty="0" smtClean="0">
                <a:latin typeface="Times New Roman" pitchFamily="18" charset="0"/>
                <a:cs typeface="Times New Roman" pitchFamily="18" charset="0"/>
              </a:rPr>
              <a:t>«От рождения до школы»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 под редакцией Н. Е. </a:t>
            </a:r>
            <a:r>
              <a:rPr lang="ru-RU" sz="5000" dirty="0" err="1" smtClean="0"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, Т. С. Комаровой, М. А. Васильевой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5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Бычков 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В. Н. </a:t>
            </a:r>
            <a:r>
              <a:rPr lang="ru-RU" sz="5000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5000" b="1" i="1" dirty="0" smtClean="0">
                <a:latin typeface="Times New Roman" pitchFamily="18" charset="0"/>
                <a:cs typeface="Times New Roman" pitchFamily="18" charset="0"/>
              </a:rPr>
              <a:t>Музыкальные инструменты</a:t>
            </a:r>
            <a:r>
              <a:rPr lang="ru-RU" sz="5000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 - М. : АСТ-ПРЕСС, 2000 г.</a:t>
            </a:r>
          </a:p>
          <a:p>
            <a:pPr>
              <a:buNone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Васильев 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Ю. А., Широков А. С. </a:t>
            </a:r>
            <a:r>
              <a:rPr lang="ru-RU" sz="5000" i="1" dirty="0" smtClean="0">
                <a:latin typeface="Times New Roman" pitchFamily="18" charset="0"/>
                <a:cs typeface="Times New Roman" pitchFamily="18" charset="0"/>
              </a:rPr>
              <a:t>«Рассказы о </a:t>
            </a:r>
            <a:r>
              <a:rPr lang="ru-RU" sz="5000" b="1" i="1" dirty="0" smtClean="0">
                <a:latin typeface="Times New Roman" pitchFamily="18" charset="0"/>
                <a:cs typeface="Times New Roman" pitchFamily="18" charset="0"/>
              </a:rPr>
              <a:t>русских народных инструментах</a:t>
            </a:r>
            <a:r>
              <a:rPr lang="ru-RU" sz="5000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 – 2-е изд. – М. : </a:t>
            </a:r>
            <a:r>
              <a:rPr lang="ru-RU" sz="5000" i="1" dirty="0" smtClean="0">
                <a:latin typeface="Times New Roman" pitchFamily="18" charset="0"/>
                <a:cs typeface="Times New Roman" pitchFamily="18" charset="0"/>
              </a:rPr>
              <a:t>«Сов. композитор»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, 1986 г.</a:t>
            </a:r>
          </a:p>
          <a:p>
            <a:pPr>
              <a:buNone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Кононова 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Н. Г. «Обучение дошкольников игре на детских </a:t>
            </a:r>
            <a:r>
              <a:rPr lang="ru-RU" sz="5000" b="1" dirty="0" smtClean="0">
                <a:latin typeface="Times New Roman" pitchFamily="18" charset="0"/>
                <a:cs typeface="Times New Roman" pitchFamily="18" charset="0"/>
              </a:rPr>
              <a:t>музыкальных инструментах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» Изд. </a:t>
            </a:r>
            <a:r>
              <a:rPr lang="ru-RU" sz="5000" i="1" dirty="0" smtClean="0">
                <a:latin typeface="Times New Roman" pitchFamily="18" charset="0"/>
                <a:cs typeface="Times New Roman" pitchFamily="18" charset="0"/>
              </a:rPr>
              <a:t>«Просвещение»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, 1990 г.</a:t>
            </a:r>
          </a:p>
          <a:p>
            <a:pPr>
              <a:buNone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Михеева 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Л. В. </a:t>
            </a:r>
            <a:r>
              <a:rPr lang="ru-RU" sz="5000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5000" b="1" i="1" dirty="0" smtClean="0">
                <a:latin typeface="Times New Roman" pitchFamily="18" charset="0"/>
                <a:cs typeface="Times New Roman" pitchFamily="18" charset="0"/>
              </a:rPr>
              <a:t>Музыкальный словарь в рассказах</a:t>
            </a:r>
            <a:r>
              <a:rPr lang="ru-RU" sz="5000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 М. : 1998 г.</a:t>
            </a:r>
          </a:p>
          <a:p>
            <a:pPr>
              <a:buNone/>
            </a:pPr>
            <a:r>
              <a:rPr lang="ru-RU" sz="5000" b="1" dirty="0" smtClean="0">
                <a:latin typeface="Times New Roman" pitchFamily="18" charset="0"/>
                <a:cs typeface="Times New Roman" pitchFamily="18" charset="0"/>
              </a:rPr>
              <a:t>Музыкальный </a:t>
            </a:r>
            <a:r>
              <a:rPr lang="ru-RU" sz="5000" b="1" dirty="0" smtClean="0">
                <a:latin typeface="Times New Roman" pitchFamily="18" charset="0"/>
                <a:cs typeface="Times New Roman" pitchFamily="18" charset="0"/>
              </a:rPr>
              <a:t>материал</a:t>
            </a:r>
            <a:endParaRPr lang="ru-RU" sz="5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000" dirty="0" err="1" smtClean="0">
                <a:latin typeface="Times New Roman" pitchFamily="18" charset="0"/>
                <a:cs typeface="Times New Roman" pitchFamily="18" charset="0"/>
              </a:rPr>
              <a:t>Каплунова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5000" i="1" dirty="0" smtClean="0">
                <a:latin typeface="Times New Roman" pitchFamily="18" charset="0"/>
                <a:cs typeface="Times New Roman" pitchFamily="18" charset="0"/>
              </a:rPr>
              <a:t>«Наш весёлый оркестр»</a:t>
            </a:r>
            <a:endParaRPr lang="ru-RU" sz="5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 smtClean="0">
                <a:latin typeface="Times New Roman" pitchFamily="18" charset="0"/>
                <a:cs typeface="Times New Roman" pitchFamily="18" charset="0"/>
              </a:rPr>
              <a:t>Аудиоэнциклопедия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5000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5000" i="1" dirty="0" err="1" smtClean="0">
                <a:latin typeface="Times New Roman" pitchFamily="18" charset="0"/>
                <a:cs typeface="Times New Roman" pitchFamily="18" charset="0"/>
              </a:rPr>
              <a:t>Чевостик</a:t>
            </a:r>
            <a:r>
              <a:rPr lang="ru-RU" sz="5000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5000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5000" b="1" i="1" dirty="0" smtClean="0">
                <a:latin typeface="Times New Roman" pitchFamily="18" charset="0"/>
                <a:cs typeface="Times New Roman" pitchFamily="18" charset="0"/>
              </a:rPr>
              <a:t>Русские инструменты</a:t>
            </a:r>
            <a:r>
              <a:rPr lang="ru-RU" sz="5000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5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5000" dirty="0" err="1" smtClean="0">
                <a:latin typeface="Times New Roman" pitchFamily="18" charset="0"/>
                <a:cs typeface="Times New Roman" pitchFamily="18" charset="0"/>
              </a:rPr>
              <a:t>Вихарева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5000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5000" b="1" i="1" dirty="0" smtClean="0">
                <a:latin typeface="Times New Roman" pitchFamily="18" charset="0"/>
                <a:cs typeface="Times New Roman" pitchFamily="18" charset="0"/>
              </a:rPr>
              <a:t>Музыканты</a:t>
            </a:r>
            <a:r>
              <a:rPr lang="ru-RU" sz="5000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5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Кузнецова О. С. </a:t>
            </a:r>
            <a:r>
              <a:rPr lang="ru-RU" sz="5000" i="1" dirty="0" smtClean="0">
                <a:latin typeface="Times New Roman" pitchFamily="18" charset="0"/>
                <a:cs typeface="Times New Roman" pitchFamily="18" charset="0"/>
              </a:rPr>
              <a:t>«Домашний оркестр»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 1998 год</a:t>
            </a:r>
          </a:p>
          <a:p>
            <a:pPr>
              <a:buNone/>
            </a:pPr>
            <a:r>
              <a:rPr lang="ru-RU" sz="5000" dirty="0" err="1" smtClean="0">
                <a:latin typeface="Times New Roman" pitchFamily="18" charset="0"/>
                <a:cs typeface="Times New Roman" pitchFamily="18" charset="0"/>
              </a:rPr>
              <a:t>Каплунова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И. М., </a:t>
            </a:r>
            <a:r>
              <a:rPr lang="ru-RU" sz="5000" dirty="0" err="1" smtClean="0">
                <a:latin typeface="Times New Roman" pitchFamily="18" charset="0"/>
                <a:cs typeface="Times New Roman" pitchFamily="18" charset="0"/>
              </a:rPr>
              <a:t>Новоскольцева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 И. А. </a:t>
            </a:r>
            <a:r>
              <a:rPr lang="ru-RU" sz="5000" i="1" dirty="0" smtClean="0">
                <a:latin typeface="Times New Roman" pitchFamily="18" charset="0"/>
                <a:cs typeface="Times New Roman" pitchFamily="18" charset="0"/>
              </a:rPr>
              <a:t>«Праздник каждый день.»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 2007 год</a:t>
            </a:r>
          </a:p>
          <a:p>
            <a:pPr>
              <a:buNone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Костина 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Э. П. «</a:t>
            </a:r>
            <a:r>
              <a:rPr lang="ru-RU" sz="5000" b="1" dirty="0" smtClean="0">
                <a:latin typeface="Times New Roman" pitchFamily="18" charset="0"/>
                <a:cs typeface="Times New Roman" pitchFamily="18" charset="0"/>
              </a:rPr>
              <a:t>Музыкально-дидактические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 игры для формирования и развития </a:t>
            </a:r>
            <a:r>
              <a:rPr lang="ru-RU" sz="5000" b="1" dirty="0" smtClean="0">
                <a:latin typeface="Times New Roman" pitchFamily="18" charset="0"/>
                <a:cs typeface="Times New Roman" pitchFamily="18" charset="0"/>
              </a:rPr>
              <a:t>музыкального слуха детей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» 2010 год</a:t>
            </a:r>
          </a:p>
          <a:p>
            <a:pPr>
              <a:buNone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Анисимова 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Г. И. «100 </a:t>
            </a:r>
            <a:r>
              <a:rPr lang="ru-RU" sz="5000" b="1" dirty="0" smtClean="0">
                <a:latin typeface="Times New Roman" pitchFamily="18" charset="0"/>
                <a:cs typeface="Times New Roman" pitchFamily="18" charset="0"/>
              </a:rPr>
              <a:t>музыкальных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 игр для развития дошкольников. Старшая и подготовительная группы» 2005 год</a:t>
            </a:r>
          </a:p>
          <a:p>
            <a:pPr>
              <a:buNone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Интернет-ресурсы</a:t>
            </a:r>
            <a:endParaRPr lang="ru-RU" sz="5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5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388053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4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4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4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4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4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4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3" descr="C:\Users\User\Pictures\Downloads\Desktop\images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404664"/>
            <a:ext cx="6427415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38805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4087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Интеграция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образовательных областей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удожественно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эстетическое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оциально-коммуникативное развитие.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ечевое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развитие, познавательное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развитие.</a:t>
            </a:r>
            <a:endParaRPr lang="ru-RU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Предварительная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ИКТ рассматривание иллюстраций с русскими народными инструментами, слушание аудио-видео записей русских народных инструментов, русского народного оркестра.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Игры-импровизации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ложках, бубне, колокольчиках в детском оркестре.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Музыкально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- дидактическая игра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«Угадай, какой инструмент играет?»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User\.fontconfig\Downloads\Desktop\Музыкальные картинки\image (4)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5589240"/>
            <a:ext cx="261937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38805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964488" cy="64807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проекта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*Создание условий для реализации проекта.</a:t>
            </a:r>
          </a:p>
          <a:p>
            <a:pP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*Беседы на темы: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«Из чего сделаны игрушки?», «Музыкальные игрушки».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*Разучивание четверостиший и загадок о русских народных инструментах.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*Проведение МДИ: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«Узнай по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голосу»,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«На чем играю», «Найди по описанию», «Что изменилось?», «Найди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похожий инструмент».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*Рассматривание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иллюстраций с изображением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музыкальных инструментов,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рассматривание иллюстраций книг.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*Обучение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игре на детских музыкальных инструментах.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*Развлечение  «Экскурсия в магазин народных инструментов»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User\.fontconfig\Downloads\Desktop\Музыкальные картинки\image (4)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5661248"/>
            <a:ext cx="261937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38805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Русские народные музыкальные инструменты</a:t>
            </a:r>
          </a:p>
          <a:p>
            <a:pPr marL="0" indent="0">
              <a:spcBef>
                <a:spcPts val="0"/>
              </a:spcBef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Ложки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- один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из наиболее 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самобытных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и популярных у 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русского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народа ударных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инструментов</a:t>
            </a:r>
          </a:p>
          <a:p>
            <a:pPr marL="0" indent="0" algn="r">
              <a:spcBef>
                <a:spcPts val="0"/>
              </a:spcBef>
              <a:buNone/>
            </a:pP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Трещотки -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Самобытный русский 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музыкальный инструмент</a:t>
            </a:r>
          </a:p>
          <a:p>
            <a:pPr marL="0" indent="0" algn="r">
              <a:spcBef>
                <a:spcPts val="0"/>
              </a:spcBef>
              <a:buNone/>
            </a:pP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Бубенцы -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Бубенчик является полым шаром, 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котором свободно катается металлический 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шарик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(иногда несколько), при встряске 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ударяющийся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 стенки и извлекающий звук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r">
              <a:spcBef>
                <a:spcPts val="0"/>
              </a:spcBef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4.Бубен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2400" dirty="0" smtClean="0"/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Особенно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широко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они применялись 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скоморохов. В прежние времена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бубном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называли ударные инструменты, на которых 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натянута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кожа.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ctr">
              <a:buNone/>
            </a:pP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4" descr="ложки с бубенчиками"/>
          <p:cNvPicPr>
            <a:picLocks noChangeAspect="1" noChangeArrowheads="1"/>
          </p:cNvPicPr>
          <p:nvPr/>
        </p:nvPicPr>
        <p:blipFill>
          <a:blip r:embed="rId2" cstate="print"/>
          <a:srcRect l="9312" t="10465" r="9301" b="13332"/>
          <a:stretch>
            <a:fillRect/>
          </a:stretch>
        </p:blipFill>
        <p:spPr>
          <a:xfrm>
            <a:off x="6660232" y="620688"/>
            <a:ext cx="1872208" cy="1237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6" descr="036334"/>
          <p:cNvPicPr>
            <a:picLocks noChangeAspect="1" noChangeArrowheads="1"/>
          </p:cNvPicPr>
          <p:nvPr/>
        </p:nvPicPr>
        <p:blipFill>
          <a:blip r:embed="rId3" cstate="print"/>
          <a:srcRect l="5407" t="30245" r="5385" b="30528"/>
          <a:stretch>
            <a:fillRect/>
          </a:stretch>
        </p:blipFill>
        <p:spPr>
          <a:xfrm>
            <a:off x="395536" y="1844824"/>
            <a:ext cx="2376264" cy="1296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rcRect l="19660" t="6034" r="19861" b="7783"/>
          <a:stretch>
            <a:fillRect/>
          </a:stretch>
        </p:blipFill>
        <p:spPr bwMode="auto">
          <a:xfrm rot="16200000">
            <a:off x="773578" y="4563126"/>
            <a:ext cx="1440160" cy="20522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User\.fontconfig\Downloads\Desktop\ДОКУМЕНТАЦИЯ-2021-22г.г\УЧЕБ.-2021-22г\СТИМУЛИРОВАНИЕ\ОКТЯБРЬ-2022г\Оформление\IMG_20221020_09080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3284984"/>
            <a:ext cx="2448272" cy="1368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638805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 fontScale="92500" lnSpcReduction="20000"/>
          </a:bodyPr>
          <a:lstStyle/>
          <a:p>
            <a:pPr marL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Дрова 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грают 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на «дровах» молоточками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сделанными из твёрдых пород 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дерева. </a:t>
            </a:r>
          </a:p>
          <a:p>
            <a:pPr marL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Существовали 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разновидности «дров», </a:t>
            </a:r>
            <a:endParaRPr lang="ru-RU" sz="26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которых вместо деревянных брусков </a:t>
            </a:r>
            <a:endParaRPr lang="ru-RU" sz="26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использовались 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скалки для раскатывания </a:t>
            </a:r>
            <a:endParaRPr lang="ru-RU" sz="26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теста 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или металлические 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трубочки.</a:t>
            </a:r>
          </a:p>
          <a:p>
            <a:pPr marL="0" algn="r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algn="r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6. Свирель - 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усский 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инструмент типа </a:t>
            </a:r>
            <a:endParaRPr lang="ru-RU" sz="26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algn="r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удочки. На 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Руси инструмент 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изготавливали </a:t>
            </a:r>
          </a:p>
          <a:p>
            <a:pPr marL="0" algn="r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либо 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из куска пустотелого 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тростника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6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algn="r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или из цилиндрического куска 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дерева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>
              <a:lnSpc>
                <a:spcPct val="90000"/>
              </a:lnSpc>
              <a:spcBef>
                <a:spcPts val="0"/>
              </a:spcBef>
              <a:buNone/>
            </a:pPr>
            <a:endParaRPr lang="ru-RU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7. Рубель - 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так же, 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как и ложки, 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предмет </a:t>
            </a:r>
          </a:p>
          <a:p>
            <a:pPr marL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повседневного 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обихода русского народа. </a:t>
            </a:r>
            <a:endParaRPr lang="ru-RU" sz="26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Отличие 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музыкального рубеля от бытового </a:t>
            </a:r>
            <a:endParaRPr lang="ru-RU" sz="26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том, что первый пустотелый, второй цельный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>
              <a:lnSpc>
                <a:spcPct val="90000"/>
              </a:lnSpc>
              <a:spcBef>
                <a:spcPts val="0"/>
              </a:spcBef>
              <a:buNone/>
            </a:pPr>
            <a:endParaRPr lang="ru-RU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8. Гусли – 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бывают разные: </a:t>
            </a:r>
          </a:p>
          <a:p>
            <a:pPr marL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«шлемовидные», </a:t>
            </a:r>
          </a:p>
          <a:p>
            <a:pPr marL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«трапециевидные»,</a:t>
            </a:r>
          </a:p>
          <a:p>
            <a:pPr marL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«крыловидные» (звончатые)</a:t>
            </a:r>
          </a:p>
          <a:p>
            <a:pPr marL="0">
              <a:lnSpc>
                <a:spcPct val="90000"/>
              </a:lnSpc>
              <a:spcBef>
                <a:spcPts val="0"/>
              </a:spcBef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90000"/>
              </a:lnSpc>
              <a:spcBef>
                <a:spcPts val="0"/>
              </a:spcBef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90000"/>
              </a:lnSpc>
              <a:spcBef>
                <a:spcPts val="0"/>
              </a:spcBef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algn="r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>
              <a:lnSpc>
                <a:spcPct val="90000"/>
              </a:lnSpc>
              <a:spcBef>
                <a:spcPts val="0"/>
              </a:spcBef>
              <a:buNone/>
            </a:pP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 l="25546" t="2715" r="26230" b="2702"/>
          <a:stretch>
            <a:fillRect/>
          </a:stretch>
        </p:blipFill>
        <p:spPr bwMode="auto">
          <a:xfrm rot="16200000">
            <a:off x="6738593" y="-321769"/>
            <a:ext cx="1224137" cy="29650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 l="3767" t="12689" r="4254" b="18280"/>
          <a:stretch>
            <a:fillRect/>
          </a:stretch>
        </p:blipFill>
        <p:spPr bwMode="auto">
          <a:xfrm>
            <a:off x="323528" y="1916832"/>
            <a:ext cx="2448272" cy="1152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/>
          <a:srcRect l="18531" t="6058" r="23554" b="15277"/>
          <a:stretch>
            <a:fillRect/>
          </a:stretch>
        </p:blipFill>
        <p:spPr bwMode="auto">
          <a:xfrm rot="16200000">
            <a:off x="7335308" y="2609909"/>
            <a:ext cx="1026115" cy="2232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4509120"/>
            <a:ext cx="2448197" cy="1083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 cstate="print"/>
          <a:srcRect l="7521" t="30124" r="8090" b="29699"/>
          <a:stretch>
            <a:fillRect/>
          </a:stretch>
        </p:blipFill>
        <p:spPr bwMode="auto">
          <a:xfrm>
            <a:off x="755576" y="5733256"/>
            <a:ext cx="2448272" cy="874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7" cstate="print"/>
          <a:srcRect l="5980" t="9557" r="4314" b="13990"/>
          <a:stretch>
            <a:fillRect/>
          </a:stretch>
        </p:blipFill>
        <p:spPr bwMode="auto">
          <a:xfrm>
            <a:off x="6228184" y="5733256"/>
            <a:ext cx="2430270" cy="864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638805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964488" cy="64807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детьми</a:t>
            </a:r>
          </a:p>
          <a:p>
            <a:pPr marL="0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Учимся играть в оркестре.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User\.fontconfig\Downloads\Desktop\ДОКУМЕНТАЦИЯ-2021-22г.г\УЧЕБ.-2021-22г\СТИМУЛИРОВАНИЕ\Март\Развл.25.02.22г\изображение_viber_2022-02-25_07-49-58-34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12776"/>
            <a:ext cx="7776864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38805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User\.fontconfig\Downloads\Desktop\ДОКУМЕНТАЦИЯ-2021-22г.г\УЧЕБ.-2021-22г\СТИМУЛИРОВАНИЕ\Ноябрь-2022г\Участие\Новая папка\IMG_20221102_10152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92696"/>
            <a:ext cx="8208912" cy="5306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38805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964488" cy="64807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Сказки – «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шумелки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 algn="ctr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C:\Users\User\.fontconfig\Downloads\Desktop\ДОКУМЕНТАЦИЯ-2021-22г.г\УЧЕБ.-2021-22г\СТИМУЛИРОВАНИЕ\Март\Развл.25.02.22г\изображение_viber_2022-02-25_07-39-28-407.jpg"/>
          <p:cNvPicPr>
            <a:picLocks/>
          </p:cNvPicPr>
          <p:nvPr/>
        </p:nvPicPr>
        <p:blipFill>
          <a:blip r:embed="rId2" cstate="print"/>
          <a:srcRect t="21169" b="27832"/>
          <a:stretch>
            <a:fillRect/>
          </a:stretch>
        </p:blipFill>
        <p:spPr bwMode="auto">
          <a:xfrm>
            <a:off x="395536" y="1052736"/>
            <a:ext cx="8209036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388053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421</Words>
  <Application>Microsoft Office PowerPoint</Application>
  <PresentationFormat>Экран (4:3)</PresentationFormat>
  <Paragraphs>109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 Проект:«Искусство, традиции и обычаи народов России и родного края»  Подтема: «Русские народные музыкальные инструменты»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«Современное содержание музыкального занятия в соответствии с ФГОС ДО»</dc:title>
  <dc:creator>Кудрявцева Елена</dc:creator>
  <cp:lastModifiedBy>User</cp:lastModifiedBy>
  <cp:revision>36</cp:revision>
  <dcterms:created xsi:type="dcterms:W3CDTF">2015-08-10T12:59:00Z</dcterms:created>
  <dcterms:modified xsi:type="dcterms:W3CDTF">2023-02-06T06:55:04Z</dcterms:modified>
</cp:coreProperties>
</file>